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842" r:id="rId2"/>
    <p:sldMasterId id="2147483854" r:id="rId3"/>
    <p:sldMasterId id="2147483830" r:id="rId4"/>
    <p:sldMasterId id="2147483818" r:id="rId5"/>
    <p:sldMasterId id="2147483806" r:id="rId6"/>
    <p:sldMasterId id="2147483794" r:id="rId7"/>
    <p:sldMasterId id="2147483782" r:id="rId8"/>
    <p:sldMasterId id="2147483672" r:id="rId9"/>
    <p:sldMasterId id="2147483733" r:id="rId10"/>
    <p:sldMasterId id="2147483724" r:id="rId11"/>
  </p:sldMasterIdLst>
  <p:notesMasterIdLst>
    <p:notesMasterId r:id="rId20"/>
  </p:notesMasterIdLst>
  <p:handoutMasterIdLst>
    <p:handoutMasterId r:id="rId21"/>
  </p:handoutMasterIdLst>
  <p:sldIdLst>
    <p:sldId id="259" r:id="rId12"/>
    <p:sldId id="273" r:id="rId13"/>
    <p:sldId id="277" r:id="rId14"/>
    <p:sldId id="299" r:id="rId15"/>
    <p:sldId id="302" r:id="rId16"/>
    <p:sldId id="301" r:id="rId17"/>
    <p:sldId id="300" r:id="rId18"/>
    <p:sldId id="295" r:id="rId19"/>
  </p:sldIdLst>
  <p:sldSz cx="12192000" cy="6858000"/>
  <p:notesSz cx="6669088" cy="9872663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63F"/>
    <a:srgbClr val="EB3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74" autoAdjust="0"/>
  </p:normalViewPr>
  <p:slideViewPr>
    <p:cSldViewPr snapToGrid="0" snapToObjects="1">
      <p:cViewPr>
        <p:scale>
          <a:sx n="117" d="100"/>
          <a:sy n="117" d="100"/>
        </p:scale>
        <p:origin x="-12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30.11.2020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30.11.2020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863" y="739775"/>
            <a:ext cx="6583362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018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2130323" y="2285614"/>
            <a:ext cx="7931353" cy="2508793"/>
          </a:xfrm>
          <a:effectLst/>
        </p:spPr>
        <p:txBody>
          <a:bodyPr anchor="b">
            <a:noAutofit/>
          </a:bodyPr>
          <a:lstStyle>
            <a:lvl1pPr algn="ctr">
              <a:defRPr sz="44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sz="4000" dirty="0" smtClean="0">
                <a:solidFill>
                  <a:srgbClr val="F1563F"/>
                </a:solidFill>
                <a:latin typeface="Aleo" panose="020F0802020204030203" pitchFamily="34" charset="0"/>
              </a:rPr>
              <a:t>JYU.</a:t>
            </a:r>
            <a:r>
              <a:rPr lang="fi-FI" sz="4000" dirty="0" smtClean="0">
                <a:latin typeface="Aleo" panose="020F0802020204030203" pitchFamily="34" charset="0"/>
              </a:rPr>
              <a:t/>
            </a:r>
            <a:br>
              <a:rPr lang="fi-FI" sz="4000" dirty="0" smtClean="0">
                <a:latin typeface="Aleo" panose="020F0802020204030203" pitchFamily="34" charset="0"/>
              </a:rPr>
            </a:br>
            <a:r>
              <a:rPr lang="fi-FI" sz="4000" dirty="0" smtClean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  <a:t>TULEVAISUUDEN </a:t>
            </a:r>
            <a:br>
              <a:rPr lang="fi-FI" sz="4000" dirty="0" smtClean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</a:br>
            <a:r>
              <a:rPr lang="fi-FI" sz="4000" dirty="0" smtClean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  <a:t>PALVELUKSESSA</a:t>
            </a:r>
            <a:br>
              <a:rPr lang="fi-FI" sz="4000" dirty="0" smtClean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</a:br>
            <a:r>
              <a:rPr lang="fi-FI" sz="4000" dirty="0" smtClean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  <a:t>VUODESTA 1863.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54" y="344807"/>
            <a:ext cx="2031492" cy="131889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4034FB0-F16B-984E-9F7F-EBDE0736108B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xmlns="" id="{DB56903C-B9CF-2C40-828C-AEAC0350D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848"/>
          <a:stretch/>
        </p:blipFill>
        <p:spPr>
          <a:xfrm>
            <a:off x="-1" y="0"/>
            <a:ext cx="12191973" cy="668312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3135549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152666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xmlns="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xmlns="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xmlns="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0938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39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uorakulmio 14"/>
          <p:cNvSpPr/>
          <p:nvPr userDrawn="1"/>
        </p:nvSpPr>
        <p:spPr>
          <a:xfrm rot="5400000">
            <a:off x="11124909" y="-29066"/>
            <a:ext cx="763388" cy="13707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8081" y="165392"/>
            <a:ext cx="323551" cy="981880"/>
          </a:xfrm>
          <a:prstGeom prst="rect">
            <a:avLst/>
          </a:prstGeom>
        </p:spPr>
      </p:pic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5B4D27AE-834E-AB48-9E8B-C427A60CD151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7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2"/>
            <a:ext cx="7636336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13" y="1045884"/>
            <a:ext cx="2729923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4034FB0-F16B-984E-9F7F-EBDE0736108B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45152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1" y="637578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D46576-D913-A841-B054-014875DAA31A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71529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xmlns="" id="{120C548F-C35E-7C44-A29A-BA7C2724C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26"/>
            <a:ext cx="12191998" cy="3836112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085664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 userDrawn="1"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B7B90E4D-7DF4-1147-9924-C5F332530C45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xmlns="" id="{8520AD43-6A80-6B48-A3EB-AAB4EEE50EDD}"/>
              </a:ext>
            </a:extLst>
          </p:cNvPr>
          <p:cNvGrpSpPr/>
          <p:nvPr userDrawn="1"/>
        </p:nvGrpSpPr>
        <p:grpSpPr>
          <a:xfrm>
            <a:off x="609601" y="0"/>
            <a:ext cx="763388" cy="1028096"/>
            <a:chOff x="457201" y="0"/>
            <a:chExt cx="763388" cy="1028096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xmlns="" id="{BCECDB1D-D9FB-A34E-AADD-25549FAC13EE}"/>
                </a:ext>
              </a:extLst>
            </p:cNvPr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2" name="Kuva 21">
              <a:extLst>
                <a:ext uri="{FF2B5EF4-FFF2-40B4-BE49-F238E27FC236}">
                  <a16:creationId xmlns:a16="http://schemas.microsoft.com/office/drawing/2014/main" xmlns="" id="{5C7D53FA-D418-F646-A856-4613AEB08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47580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A975F191-867E-9E46-AC1A-C5459AC9C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17" b="7917"/>
          <a:stretch/>
        </p:blipFill>
        <p:spPr>
          <a:xfrm>
            <a:off x="11007" y="1"/>
            <a:ext cx="12222178" cy="6858000"/>
          </a:xfrm>
          <a:prstGeom prst="rect">
            <a:avLst/>
          </a:prstGeom>
        </p:spPr>
      </p:pic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20806"/>
            <a:ext cx="2863544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20806"/>
            <a:ext cx="605355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20806"/>
            <a:ext cx="1108303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82B568B2-162A-7246-B3FC-A16B8EE510FC}" type="datetime1">
              <a:rPr lang="fi-FI" smtClean="0"/>
              <a:t>30.11.2020</a:t>
            </a:fld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xmlns="" id="{0960279E-6E11-1C47-9502-10B260F59E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613406"/>
            <a:ext cx="2456183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34270752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xmlns="" id="{499AA18F-667B-9043-A5B4-6DE4DA650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465"/>
          <a:stretch/>
        </p:blipFill>
        <p:spPr>
          <a:xfrm>
            <a:off x="0" y="-79900"/>
            <a:ext cx="12310624" cy="6937899"/>
          </a:xfrm>
          <a:prstGeom prst="rect">
            <a:avLst/>
          </a:prstGeom>
        </p:spPr>
      </p:pic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20806"/>
            <a:ext cx="2863544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rgbClr val="F1563F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20806"/>
            <a:ext cx="605355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20806"/>
            <a:ext cx="1108303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FD361EE1-D02E-FC44-9B83-14D83344329D}" type="datetime1">
              <a:rPr lang="fi-FI" smtClean="0"/>
              <a:t>30.11.2020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xmlns="" id="{AB9A4302-F2B8-9E43-892C-249DFBA80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613406"/>
            <a:ext cx="2456183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788153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6A3EC19E-619F-DA4F-9C93-D0E22AE4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798" b="1431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20806"/>
            <a:ext cx="1108303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11ACA4DC-9D46-1C4A-9FCC-A8A4E2D28BBB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20806"/>
            <a:ext cx="2863544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rgbClr val="F1563F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20806"/>
            <a:ext cx="605355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xmlns="" id="{8D421ED3-9D51-8943-8630-1126939C29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613406"/>
            <a:ext cx="2456183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1214145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7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2"/>
            <a:ext cx="7636336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13" y="1045884"/>
            <a:ext cx="2729923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4034FB0-F16B-984E-9F7F-EBDE0736108B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26820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xmlns="" id="{C4123533-2AA0-814F-923A-6533326359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9323" y="-1"/>
            <a:ext cx="6968368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7597C8C4-6DA1-C742-9D46-E5003B0E5B74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7" name="Group 23">
            <a:extLst>
              <a:ext uri="{FF2B5EF4-FFF2-40B4-BE49-F238E27FC236}">
                <a16:creationId xmlns:a16="http://schemas.microsoft.com/office/drawing/2014/main" xmlns="" id="{51A010F2-C6FE-D245-B2ED-08F00B96E94D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xmlns="" id="{0BB4F035-8711-2247-8FE9-F4EE050581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xmlns="" id="{A954DDE7-4282-3945-B9C6-B0CCE7E79F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22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xmlns="" id="{BC43EA60-586E-4447-B142-D885A9937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5"/>
            <a:ext cx="12191961" cy="635815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3201250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218367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xmlns="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xmlns="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xmlns="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4513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0"/>
            <a:ext cx="12191972" cy="654048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71879" y="3378458"/>
            <a:ext cx="5442884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395575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xmlns="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xmlns="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xmlns="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4594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xmlns="" id="{C405C7BE-9AE5-4149-9E84-1AF29ADDA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60"/>
          <a:stretch/>
        </p:blipFill>
        <p:spPr>
          <a:xfrm>
            <a:off x="-38107" y="-1"/>
            <a:ext cx="12230092" cy="663357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3201250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218367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xmlns="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xmlns="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xmlns="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101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EB6EBE2C-9206-9E41-B5CB-1749E33FF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958" b="7006"/>
          <a:stretch/>
        </p:blipFill>
        <p:spPr>
          <a:xfrm>
            <a:off x="0" y="0"/>
            <a:ext cx="12192000" cy="644996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3326318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343435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xmlns="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xmlns="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xmlns="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831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äliotsikko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xmlns="" id="{B8F56E0B-2F1A-5C4C-AE4F-D350B293C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71" cy="660873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46091" y="3416840"/>
            <a:ext cx="6006247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46091" y="5433956"/>
            <a:ext cx="6006247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2D80A2-EC1D-6247-A1E4-7284CE909420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xmlns="" id="{8F474B01-B130-B346-8A70-DECF900B3FD9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4" name="Suorakulmio 15">
              <a:extLst>
                <a:ext uri="{FF2B5EF4-FFF2-40B4-BE49-F238E27FC236}">
                  <a16:creationId xmlns:a16="http://schemas.microsoft.com/office/drawing/2014/main" xmlns="" id="{5D157C97-AE15-5749-A26B-6B9E9FB02553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xmlns="" id="{12D412C8-8E35-674A-B162-72462FE7D6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0931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F24C720A-128E-8148-83DF-BC7608AC2F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003" y="0"/>
            <a:ext cx="8185227" cy="6528693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7597C8C4-6DA1-C742-9D46-E5003B0E5B74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7" name="Group 23">
            <a:extLst>
              <a:ext uri="{FF2B5EF4-FFF2-40B4-BE49-F238E27FC236}">
                <a16:creationId xmlns:a16="http://schemas.microsoft.com/office/drawing/2014/main" xmlns="" id="{F1AE4CED-F1BA-964E-911A-6F107B03C2FD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xmlns="" id="{47C5C6DB-3CB5-464E-80B7-2CC30F112BE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xmlns="" id="{43E5D273-1B11-4C49-B769-A1F65F535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5068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4FC455C4-101A-A641-8304-303C533CC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1114" y="-12141"/>
            <a:ext cx="6967954" cy="655476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1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6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2F6C6FE-2BCB-574D-9E89-D023255ACA90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2F288E0-BA71-B240-A3CD-875C088D794B}"/>
              </a:ext>
            </a:extLst>
          </p:cNvPr>
          <p:cNvGrpSpPr/>
          <p:nvPr userDrawn="1"/>
        </p:nvGrpSpPr>
        <p:grpSpPr>
          <a:xfrm>
            <a:off x="609600" y="-10696"/>
            <a:ext cx="763388" cy="1028096"/>
            <a:chOff x="457200" y="0"/>
            <a:chExt cx="763388" cy="1028096"/>
          </a:xfrm>
        </p:grpSpPr>
        <p:sp>
          <p:nvSpPr>
            <p:cNvPr id="25" name="Suorakulmio 24">
              <a:extLst>
                <a:ext uri="{FF2B5EF4-FFF2-40B4-BE49-F238E27FC236}">
                  <a16:creationId xmlns:a16="http://schemas.microsoft.com/office/drawing/2014/main" xmlns="" id="{B9D2F8A7-D776-D946-B227-2854B04F52BB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6" name="Kuva 21">
              <a:extLst>
                <a:ext uri="{FF2B5EF4-FFF2-40B4-BE49-F238E27FC236}">
                  <a16:creationId xmlns:a16="http://schemas.microsoft.com/office/drawing/2014/main" xmlns="" id="{C5218B57-BCD5-A041-97DB-117A2C2BC4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363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xmlns="" id="{713A19E1-1B1C-D04B-9551-8E5C2BCB1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7000" y="0"/>
            <a:ext cx="7514999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313B751-1C73-F140-8F4C-4EAC8C7B914C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xmlns="" id="{462F4281-2BCD-2145-8BBB-B4E0D5A44E41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xmlns="" id="{53016C36-37CC-F543-8099-1045FAB3272E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xmlns="" id="{A34F1AE1-979D-3E47-9917-E7FC2F789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519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1" y="637578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D46576-D913-A841-B054-014875DAA31A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171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7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2"/>
            <a:ext cx="7636336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5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tx2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08610AC-C6DC-4040-B5DB-3FDA4B18D1E3}" type="datetime1">
              <a:rPr lang="fi-FI" smtClean="0"/>
              <a:t>30.11.2020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2DE20CDB-3AAF-234D-B1E6-880008B18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54" y="1084392"/>
            <a:ext cx="2031492" cy="131889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xmlns="" id="{4E1A0164-2F47-B34B-A51D-EE1CFC38F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424"/>
            <a:ext cx="12192000" cy="383540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085664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 userDrawn="1"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B7B90E4D-7DF4-1147-9924-C5F332530C45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xmlns="" id="{352BBDAF-4FB1-394A-9567-3BB92C74A39C}"/>
              </a:ext>
            </a:extLst>
          </p:cNvPr>
          <p:cNvGrpSpPr/>
          <p:nvPr userDrawn="1"/>
        </p:nvGrpSpPr>
        <p:grpSpPr>
          <a:xfrm>
            <a:off x="609601" y="0"/>
            <a:ext cx="763388" cy="1028096"/>
            <a:chOff x="457201" y="0"/>
            <a:chExt cx="763388" cy="1028096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xmlns="" id="{6580AA72-B35B-8F4F-8F04-5965515A2D21}"/>
                </a:ext>
              </a:extLst>
            </p:cNvPr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2" name="Kuva 21">
              <a:extLst>
                <a:ext uri="{FF2B5EF4-FFF2-40B4-BE49-F238E27FC236}">
                  <a16:creationId xmlns:a16="http://schemas.microsoft.com/office/drawing/2014/main" xmlns="" id="{F7D24B1F-032E-514A-BEAF-3D9DE2D9B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7500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9B81E7E4-FC8C-D946-B056-326E46CD01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8" cy="377914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963084" y="4085664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9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>
              <a:buClr>
                <a:schemeClr val="bg1"/>
              </a:buClr>
              <a:buFont typeface="Arial"/>
              <a:buChar char="•"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7B9BBA6-F172-434C-89AD-53D81D5D74FD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6" name="Group 23">
            <a:extLst>
              <a:ext uri="{FF2B5EF4-FFF2-40B4-BE49-F238E27FC236}">
                <a16:creationId xmlns:a16="http://schemas.microsoft.com/office/drawing/2014/main" xmlns="" id="{528E2714-A8CF-6B42-B74E-67A5E0367BED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xmlns="" id="{7F91791D-97D0-384B-9B55-B9C46963927A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xmlns="" id="{7FA66311-70AC-224B-B8AB-2FE67B5BA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3162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2689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2774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6507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0144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5772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5271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272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747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B34FBF98-1656-2740-8CFF-CE4CC7304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76"/>
            <a:ext cx="12192000" cy="681689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600" y="2728182"/>
            <a:ext cx="5881992" cy="1906777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4745298"/>
            <a:ext cx="5881992" cy="1106530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0" name="Suora yhdysviiva 19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67A43509-38E6-B147-9C40-427D60F0ED1A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3" name="Group 23">
            <a:extLst>
              <a:ext uri="{FF2B5EF4-FFF2-40B4-BE49-F238E27FC236}">
                <a16:creationId xmlns:a16="http://schemas.microsoft.com/office/drawing/2014/main" xmlns="" id="{020759A4-4F07-FF48-82FC-FC5BE1B66EB8}"/>
              </a:ext>
            </a:extLst>
          </p:cNvPr>
          <p:cNvGrpSpPr/>
          <p:nvPr userDrawn="1"/>
        </p:nvGrpSpPr>
        <p:grpSpPr>
          <a:xfrm>
            <a:off x="10818921" y="25676"/>
            <a:ext cx="763388" cy="1028096"/>
            <a:chOff x="457200" y="0"/>
            <a:chExt cx="763388" cy="1028096"/>
          </a:xfrm>
        </p:grpSpPr>
        <p:sp>
          <p:nvSpPr>
            <p:cNvPr id="15" name="Suorakulmio 15">
              <a:extLst>
                <a:ext uri="{FF2B5EF4-FFF2-40B4-BE49-F238E27FC236}">
                  <a16:creationId xmlns:a16="http://schemas.microsoft.com/office/drawing/2014/main" xmlns="" id="{456FB161-DE53-3440-A39D-295F315637DB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7" name="Kuva 21">
              <a:extLst>
                <a:ext uri="{FF2B5EF4-FFF2-40B4-BE49-F238E27FC236}">
                  <a16:creationId xmlns:a16="http://schemas.microsoft.com/office/drawing/2014/main" xmlns="" id="{E9A57E90-65B0-A34F-A2C6-F6CD8BAF0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7207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9132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8454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5759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B34FBF98-1656-2740-8CFF-CE4CC7304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76"/>
            <a:ext cx="12191999" cy="681689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600" y="2728182"/>
            <a:ext cx="5881992" cy="1906777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4745298"/>
            <a:ext cx="5881992" cy="1106530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JYU.</a:t>
            </a: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Since 1863.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1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cxnSp>
        <p:nvCxnSpPr>
          <p:cNvPr id="20" name="Suora yhdysviiva 19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43509-38E6-B147-9C40-427D60F0ED1A}" type="datetime1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30.11.2020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grpSp>
        <p:nvGrpSpPr>
          <p:cNvPr id="13" name="Group 23">
            <a:extLst>
              <a:ext uri="{FF2B5EF4-FFF2-40B4-BE49-F238E27FC236}">
                <a16:creationId xmlns:a16="http://schemas.microsoft.com/office/drawing/2014/main" xmlns="" id="{020759A4-4F07-FF48-82FC-FC5BE1B66EB8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5" name="Suorakulmio 15">
              <a:extLst>
                <a:ext uri="{FF2B5EF4-FFF2-40B4-BE49-F238E27FC236}">
                  <a16:creationId xmlns:a16="http://schemas.microsoft.com/office/drawing/2014/main" xmlns="" id="{456FB161-DE53-3440-A39D-295F315637DB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pic>
          <p:nvPicPr>
            <p:cNvPr id="17" name="Kuva 21">
              <a:extLst>
                <a:ext uri="{FF2B5EF4-FFF2-40B4-BE49-F238E27FC236}">
                  <a16:creationId xmlns:a16="http://schemas.microsoft.com/office/drawing/2014/main" xmlns="" id="{E9A57E90-65B0-A34F-A2C6-F6CD8BAF0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739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FD9E-85DC-4F10-9178-6B8FEE0C14F0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39F5-805C-43C9-8ABF-7AA6FEC8FC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9931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FD9E-85DC-4F10-9178-6B8FEE0C14F0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39F5-805C-43C9-8ABF-7AA6FEC8FC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2915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FD9E-85DC-4F10-9178-6B8FEE0C14F0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39F5-805C-43C9-8ABF-7AA6FEC8FC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8756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FD9E-85DC-4F10-9178-6B8FEE0C14F0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39F5-805C-43C9-8ABF-7AA6FEC8FC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4582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FD9E-85DC-4F10-9178-6B8FEE0C14F0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39F5-805C-43C9-8ABF-7AA6FEC8FC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8675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FD9E-85DC-4F10-9178-6B8FEE0C14F0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39F5-805C-43C9-8ABF-7AA6FEC8FC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1311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7E3D7F98-E563-BE45-AC86-738A93C06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76" b="-2176"/>
          <a:stretch/>
        </p:blipFill>
        <p:spPr>
          <a:xfrm>
            <a:off x="-1" y="-2367"/>
            <a:ext cx="12191986" cy="6741675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tsikko 1"/>
          <p:cNvSpPr>
            <a:spLocks noGrp="1"/>
          </p:cNvSpPr>
          <p:nvPr>
            <p:ph type="ctrTitle"/>
          </p:nvPr>
        </p:nvSpPr>
        <p:spPr>
          <a:xfrm>
            <a:off x="609600" y="2829276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25" name="Alaotsikko 2"/>
          <p:cNvSpPr>
            <a:spLocks noGrp="1"/>
          </p:cNvSpPr>
          <p:nvPr>
            <p:ph type="subTitle" idx="1"/>
          </p:nvPr>
        </p:nvSpPr>
        <p:spPr>
          <a:xfrm>
            <a:off x="609600" y="4846392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3B5E02C-4786-8946-A4E3-50E8C3A48845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xmlns="" id="{6D4805FA-630D-4B4B-ACF8-4EF8905EE13B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6" name="Suorakulmio 15">
              <a:extLst>
                <a:ext uri="{FF2B5EF4-FFF2-40B4-BE49-F238E27FC236}">
                  <a16:creationId xmlns:a16="http://schemas.microsoft.com/office/drawing/2014/main" xmlns="" id="{54B75E83-71E5-E943-ACB7-47456EEEA50B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xmlns="" id="{383C001A-2A6A-0D43-BD20-BE1EDD0870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467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FD9E-85DC-4F10-9178-6B8FEE0C14F0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39F5-805C-43C9-8ABF-7AA6FEC8FC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4363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FD9E-85DC-4F10-9178-6B8FEE0C14F0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39F5-805C-43C9-8ABF-7AA6FEC8FC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80745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FD9E-85DC-4F10-9178-6B8FEE0C14F0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39F5-805C-43C9-8ABF-7AA6FEC8FC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2729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FD9E-85DC-4F10-9178-6B8FEE0C14F0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39F5-805C-43C9-8ABF-7AA6FEC8FC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1912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FD9E-85DC-4F10-9178-6B8FEE0C14F0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39F5-805C-43C9-8ABF-7AA6FEC8FC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5758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32C2-D464-4D6D-AD92-CA55E05ABF2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74EE0-05D0-4038-93B0-DCA662A05D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4301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32C2-D464-4D6D-AD92-CA55E05ABF2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74EE0-05D0-4038-93B0-DCA662A05D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6016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32C2-D464-4D6D-AD92-CA55E05ABF2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74EE0-05D0-4038-93B0-DCA662A05D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52054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32C2-D464-4D6D-AD92-CA55E05ABF2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74EE0-05D0-4038-93B0-DCA662A05D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10359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32C2-D464-4D6D-AD92-CA55E05ABF2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74EE0-05D0-4038-93B0-DCA662A05D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524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71C5C562-1EF7-C94D-94F1-E012ACD14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3" y="18437"/>
            <a:ext cx="12192000" cy="6464299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609600" y="2829276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609600" y="4846392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71585F7-AA6F-5044-89F9-0EDF7A5B23EF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xmlns="" id="{11F7B02D-79A3-214C-9408-F04E1B79335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xmlns="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xmlns="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60159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32C2-D464-4D6D-AD92-CA55E05ABF2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74EE0-05D0-4038-93B0-DCA662A05D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69781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32C2-D464-4D6D-AD92-CA55E05ABF2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74EE0-05D0-4038-93B0-DCA662A05D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13478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32C2-D464-4D6D-AD92-CA55E05ABF2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74EE0-05D0-4038-93B0-DCA662A05D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7817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32C2-D464-4D6D-AD92-CA55E05ABF2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74EE0-05D0-4038-93B0-DCA662A05D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74882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32C2-D464-4D6D-AD92-CA55E05ABF2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74EE0-05D0-4038-93B0-DCA662A05D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7451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32C2-D464-4D6D-AD92-CA55E05ABF2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74EE0-05D0-4038-93B0-DCA662A05D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72030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5F55-0EB7-4002-9352-694CA196A73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D610-5ABD-4B42-9A89-AB27766504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4021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5F55-0EB7-4002-9352-694CA196A73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D610-5ABD-4B42-9A89-AB27766504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46265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5F55-0EB7-4002-9352-694CA196A73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D610-5ABD-4B42-9A89-AB27766504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4942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5F55-0EB7-4002-9352-694CA196A73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D610-5ABD-4B42-9A89-AB27766504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866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7FF628D5-D368-D744-8C2F-C19CE2199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68"/>
          <a:stretch/>
        </p:blipFill>
        <p:spPr>
          <a:xfrm>
            <a:off x="-1" y="1"/>
            <a:ext cx="12191995" cy="6541156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609600" y="3384595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609600" y="5401711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71585F7-AA6F-5044-89F9-0EDF7A5B23EF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xmlns="" id="{11F7B02D-79A3-214C-9408-F04E1B79335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xmlns="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xmlns="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9477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5F55-0EB7-4002-9352-694CA196A73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D610-5ABD-4B42-9A89-AB27766504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42972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5F55-0EB7-4002-9352-694CA196A73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D610-5ABD-4B42-9A89-AB27766504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16599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5F55-0EB7-4002-9352-694CA196A73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D610-5ABD-4B42-9A89-AB27766504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08169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5F55-0EB7-4002-9352-694CA196A73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D610-5ABD-4B42-9A89-AB27766504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16285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5F55-0EB7-4002-9352-694CA196A73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D610-5ABD-4B42-9A89-AB27766504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6796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5F55-0EB7-4002-9352-694CA196A73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D610-5ABD-4B42-9A89-AB27766504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99271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5F55-0EB7-4002-9352-694CA196A73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D610-5ABD-4B42-9A89-AB27766504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2587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E7EE-D86E-477B-A2E8-C7F524D841EE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98C1-84FE-448F-B7FE-16072CE306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75608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E7EE-D86E-477B-A2E8-C7F524D841EE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98C1-84FE-448F-B7FE-16072CE306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83530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E7EE-D86E-477B-A2E8-C7F524D841EE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98C1-84FE-448F-B7FE-16072CE306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728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xmlns="" id="{3BFED53C-40DF-4E4A-87A1-5AD08D886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4161"/>
            <a:ext cx="12192000" cy="6532785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609600" y="2829276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609600" y="4846392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71585F7-AA6F-5044-89F9-0EDF7A5B23EF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xmlns="" id="{11F7B02D-79A3-214C-9408-F04E1B79335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xmlns="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xmlns="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04100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E7EE-D86E-477B-A2E8-C7F524D841EE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98C1-84FE-448F-B7FE-16072CE306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7902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E7EE-D86E-477B-A2E8-C7F524D841EE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98C1-84FE-448F-B7FE-16072CE306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35274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E7EE-D86E-477B-A2E8-C7F524D841EE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98C1-84FE-448F-B7FE-16072CE306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13019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E7EE-D86E-477B-A2E8-C7F524D841EE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98C1-84FE-448F-B7FE-16072CE306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1845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E7EE-D86E-477B-A2E8-C7F524D841EE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98C1-84FE-448F-B7FE-16072CE306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8432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E7EE-D86E-477B-A2E8-C7F524D841EE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98C1-84FE-448F-B7FE-16072CE306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04390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E7EE-D86E-477B-A2E8-C7F524D841EE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98C1-84FE-448F-B7FE-16072CE306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79980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DDDA-37BF-4D65-844D-B03F690612B8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D3B5-AB74-4173-A288-880EDC00D1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55100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 smtClean="0"/>
              <a:t>Muokkaa tekstin perustyylejä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DDDA-37BF-4D65-844D-B03F690612B8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D3B5-AB74-4173-A288-880EDC00D1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77430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DDDA-37BF-4D65-844D-B03F690612B8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D3B5-AB74-4173-A288-880EDC00D1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182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B78DB495-543E-C34B-ACBE-FE7ACADAB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4744"/>
            <a:ext cx="12191989" cy="6570760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609600" y="2829276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609600" y="4846392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71585F7-AA6F-5044-89F9-0EDF7A5B23EF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xmlns="" id="{11F7B02D-79A3-214C-9408-F04E1B79335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xmlns="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xmlns="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09317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DDDA-37BF-4D65-844D-B03F690612B8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D3B5-AB74-4173-A288-880EDC00D1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87068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DDDA-37BF-4D65-844D-B03F690612B8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D3B5-AB74-4173-A288-880EDC00D1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80198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DDDA-37BF-4D65-844D-B03F690612B8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D3B5-AB74-4173-A288-880EDC00D1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00655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DDDA-37BF-4D65-844D-B03F690612B8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D3B5-AB74-4173-A288-880EDC00D1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28884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DDDA-37BF-4D65-844D-B03F690612B8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D3B5-AB74-4173-A288-880EDC00D1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6651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DDDA-37BF-4D65-844D-B03F690612B8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D3B5-AB74-4173-A288-880EDC00D1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43759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DDDA-37BF-4D65-844D-B03F690612B8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D3B5-AB74-4173-A288-880EDC00D1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6406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DDDA-37BF-4D65-844D-B03F690612B8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D3B5-AB74-4173-A288-880EDC00D1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65807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D5111821-EEF5-CA4F-AF8D-DBEB6E46B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02"/>
            <a:ext cx="12196390" cy="3529311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5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6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6" y="5162832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6E5C5AF-6D6F-D644-9C80-9D05F775ED69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035921" y="3720201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23">
            <a:extLst>
              <a:ext uri="{FF2B5EF4-FFF2-40B4-BE49-F238E27FC236}">
                <a16:creationId xmlns:a16="http://schemas.microsoft.com/office/drawing/2014/main" xmlns="" id="{AF70CA8E-4F4E-E94F-A0CA-C91F9F2C5B91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xmlns="" id="{52AF6B33-C78B-1046-99A1-7A92D2EFF94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xmlns="" id="{A6E36625-3D07-C94B-AFB2-F6962E2C6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500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D5111821-EEF5-CA4F-AF8D-DBEB6E46B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47"/>
            <a:ext cx="12196390" cy="3459257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5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6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6" y="5162832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6E5C5AF-6D6F-D644-9C80-9D05F775ED69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035921" y="3720201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23">
            <a:extLst>
              <a:ext uri="{FF2B5EF4-FFF2-40B4-BE49-F238E27FC236}">
                <a16:creationId xmlns:a16="http://schemas.microsoft.com/office/drawing/2014/main" xmlns="" id="{AF70CA8E-4F4E-E94F-A0CA-C91F9F2C5B91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xmlns="" id="{52AF6B33-C78B-1046-99A1-7A92D2EFF94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xmlns="" id="{A6E36625-3D07-C94B-AFB2-F6962E2C6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971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xmlns="" id="{4BE6E098-BCEF-D24C-B681-E8BBD7547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19" b="-1519"/>
          <a:stretch/>
        </p:blipFill>
        <p:spPr>
          <a:xfrm>
            <a:off x="-1" y="9458"/>
            <a:ext cx="12191973" cy="668469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2830749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4847866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30.11.2020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xmlns="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xmlns="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xmlns="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03053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D5111821-EEF5-CA4F-AF8D-DBEB6E46B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86"/>
            <a:ext cx="12196390" cy="3827538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5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6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6" y="5162832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6E5C5AF-6D6F-D644-9C80-9D05F775ED69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035921" y="3720201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23">
            <a:extLst>
              <a:ext uri="{FF2B5EF4-FFF2-40B4-BE49-F238E27FC236}">
                <a16:creationId xmlns:a16="http://schemas.microsoft.com/office/drawing/2014/main" xmlns="" id="{AF70CA8E-4F4E-E94F-A0CA-C91F9F2C5B91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xmlns="" id="{52AF6B33-C78B-1046-99A1-7A92D2EFF94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xmlns="" id="{A6E36625-3D07-C94B-AFB2-F6962E2C6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0556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1" y="637578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D46576-D913-A841-B054-014875DAA31A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699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699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368AA11-B73A-2C4F-B8FA-47C8C49BD118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0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844699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697090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124041A-D7AC-0740-969A-8B5B84F7A4B9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8EE7EB-9CF6-FA43-A603-2C39D04C89C9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6629496-E812-CC43-9126-819AE9AD3245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341344"/>
            <a:ext cx="4011084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5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2503395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26E5785-7056-6940-8594-7ED6FA4BE640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6BE65F0-2E78-7242-A984-C91FC36F2CCE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73A1169-973A-9B40-AE1D-2352ECA8036D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7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2"/>
            <a:ext cx="7636336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13" y="1045884"/>
            <a:ext cx="2729923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4034FB0-F16B-984E-9F7F-EBDE0736108B}" type="datetime1">
              <a:rPr lang="fi-FI" smtClean="0"/>
              <a:t>30.11.2020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959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2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E0E3AB3E-AD34-0942-B6D3-5868262D7422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3" r:id="rId2"/>
    <p:sldLayoutId id="2147483689" r:id="rId3"/>
    <p:sldLayoutId id="2147483701" r:id="rId4"/>
    <p:sldLayoutId id="2147483703" r:id="rId5"/>
    <p:sldLayoutId id="2147483779" r:id="rId6"/>
    <p:sldLayoutId id="2147483777" r:id="rId7"/>
    <p:sldLayoutId id="2147483778" r:id="rId8"/>
    <p:sldLayoutId id="2147483704" r:id="rId9"/>
    <p:sldLayoutId id="2147483774" r:id="rId10"/>
    <p:sldLayoutId id="2147483767" r:id="rId11"/>
    <p:sldLayoutId id="2147483768" r:id="rId12"/>
    <p:sldLayoutId id="2147483769" r:id="rId13"/>
    <p:sldLayoutId id="2147483772" r:id="rId14"/>
    <p:sldLayoutId id="2147483770" r:id="rId15"/>
    <p:sldLayoutId id="2147483775" r:id="rId16"/>
    <p:sldLayoutId id="2147483686" r:id="rId17"/>
    <p:sldLayoutId id="2147483687" r:id="rId18"/>
    <p:sldLayoutId id="2147483755" r:id="rId19"/>
    <p:sldLayoutId id="2147483776" r:id="rId20"/>
    <p:sldLayoutId id="2147483722" r:id="rId21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53B7846E-1148-6540-8CDC-0575AAF89067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58" r:id="rId2"/>
    <p:sldLayoutId id="2147483760" r:id="rId3"/>
    <p:sldLayoutId id="2147483773" r:id="rId4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6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7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fld id="{FB69CF8E-21BB-AF46-B6FE-DA2AD07B6B76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fld id="{48E4C842-9D56-0E4E-9344-4F6611C275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32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45" r:id="rId2"/>
    <p:sldLayoutId id="2147483747" r:id="rId3"/>
    <p:sldLayoutId id="2147483762" r:id="rId4"/>
    <p:sldLayoutId id="2147483763" r:id="rId5"/>
  </p:sldLayoutIdLst>
  <p:hf hdr="0"/>
  <p:txStyles>
    <p:titleStyle>
      <a:lvl1pPr algn="ctr" defTabSz="4572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bg1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1pPr>
      <a:lvl2pPr marL="742950" indent="-28575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BF0A2-FFB0-4B73-9299-81C8FE07D2AC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974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3AB3E-AD34-0942-B6D3-5868262D7422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30.11.2020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JYU.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Since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65B45-614E-E14D-B4BE-ACD22F60824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3526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FD9E-85DC-4F10-9178-6B8FEE0C14F0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D39F5-805C-43C9-8ABF-7AA6FEC8FCB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869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232C2-D464-4D6D-AD92-CA55E05ABF2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74EE0-05D0-4038-93B0-DCA662A05D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588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95F55-0EB7-4002-9352-694CA196A734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DD610-5ABD-4B42-9A89-AB27766504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279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EE7EE-D86E-477B-A2E8-C7F524D841EE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E98C1-84FE-448F-B7FE-16072CE306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199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2DDDA-37BF-4D65-844D-B03F690612B8}" type="datetimeFigureOut">
              <a:rPr lang="fi-FI" smtClean="0"/>
              <a:t>30.11.2020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BD3B5-AB74-4173-A288-880EDC00D1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166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8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E8D5B848-FBEF-ED40-A8A7-53919FA1F055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xmlns="" id="{3F3E354D-E954-FF46-ABEB-7E97F78C7665}"/>
              </a:ext>
            </a:extLst>
          </p:cNvPr>
          <p:cNvGrpSpPr/>
          <p:nvPr userDrawn="1"/>
        </p:nvGrpSpPr>
        <p:grpSpPr>
          <a:xfrm>
            <a:off x="10819012" y="-17241"/>
            <a:ext cx="763388" cy="1028096"/>
            <a:chOff x="457200" y="0"/>
            <a:chExt cx="763388" cy="1028096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xmlns="" id="{3AFE227F-863F-ED4F-9AC6-9CBB38936874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xmlns="" id="{C9E943F7-B44B-3842-B8E5-821E0BA4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80" r:id="rId2"/>
    <p:sldLayoutId id="2147483781" r:id="rId3"/>
    <p:sldLayoutId id="2147483718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57" r:id="rId12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5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6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555335" y="6408087"/>
            <a:ext cx="2147887" cy="180975"/>
          </a:xfrm>
          <a:prstGeom prst="rect">
            <a:avLst/>
          </a:prstGeom>
        </p:spPr>
        <p:txBody>
          <a:bodyPr/>
          <a:lstStyle/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64552" y="6424614"/>
            <a:ext cx="454025" cy="180975"/>
          </a:xfrm>
        </p:spPr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306517" y="6424614"/>
            <a:ext cx="831850" cy="180975"/>
          </a:xfrm>
          <a:prstGeom prst="rect">
            <a:avLst/>
          </a:prstGeom>
        </p:spPr>
        <p:txBody>
          <a:bodyPr/>
          <a:lstStyle/>
          <a:p>
            <a:fld id="{9D90C7AA-BD47-3F47-BEB3-BE38843B2CC5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7" name="Otsikko 6"/>
          <p:cNvSpPr>
            <a:spLocks noGrp="1"/>
          </p:cNvSpPr>
          <p:nvPr>
            <p:ph type="ctrTitle"/>
          </p:nvPr>
        </p:nvSpPr>
        <p:spPr>
          <a:xfrm>
            <a:off x="2130323" y="2642616"/>
            <a:ext cx="7931353" cy="2060351"/>
          </a:xfrm>
        </p:spPr>
        <p:txBody>
          <a:bodyPr/>
          <a:lstStyle/>
          <a:p>
            <a:r>
              <a:rPr lang="fi-FI" dirty="0">
                <a:solidFill>
                  <a:srgbClr val="F1563F"/>
                </a:solidFill>
                <a:latin typeface="Aleo" panose="020F0802020204030203" pitchFamily="34" charset="0"/>
              </a:rPr>
              <a:t>Saksan tiedustelun epäonnistuminen Normandian maihinnousussa</a:t>
            </a:r>
            <a:endParaRPr lang="fi-FI" dirty="0"/>
          </a:p>
        </p:txBody>
      </p:sp>
      <p:sp>
        <p:nvSpPr>
          <p:cNvPr id="9" name="Alaotsikko 2"/>
          <p:cNvSpPr txBox="1">
            <a:spLocks/>
          </p:cNvSpPr>
          <p:nvPr/>
        </p:nvSpPr>
        <p:spPr>
          <a:xfrm>
            <a:off x="2277832" y="5066419"/>
            <a:ext cx="7636336" cy="87593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None/>
              <a:defRPr sz="2000" b="1" kern="1200">
                <a:solidFill>
                  <a:srgbClr val="C7C9C8"/>
                </a:solidFill>
                <a:latin typeface="Helvetica" pitchFamily="34" charset="0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 smtClean="0"/>
          </a:p>
        </p:txBody>
      </p:sp>
      <p:sp>
        <p:nvSpPr>
          <p:cNvPr id="8" name="TextBox 36"/>
          <p:cNvSpPr txBox="1"/>
          <p:nvPr/>
        </p:nvSpPr>
        <p:spPr>
          <a:xfrm>
            <a:off x="1879878" y="4843281"/>
            <a:ext cx="8034289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5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Juho </a:t>
            </a:r>
            <a:r>
              <a:rPr lang="fi-FI" sz="1150" b="1" dirty="0" err="1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Ritalahti</a:t>
            </a:r>
            <a:r>
              <a:rPr lang="fi-FI" sz="115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Marko Niskanen, Toni </a:t>
            </a:r>
            <a:r>
              <a:rPr lang="fi-FI" sz="1150" b="1" dirty="0" err="1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Järviö</a:t>
            </a:r>
            <a:r>
              <a:rPr lang="fi-FI" sz="115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Sampsa </a:t>
            </a:r>
            <a:r>
              <a:rPr lang="fi-FI" sz="1150" b="1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Järviö</a:t>
            </a:r>
            <a:endParaRPr lang="fi-FI" sz="1150" b="1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fi-FI" sz="1200" b="1" dirty="0">
                <a:solidFill>
                  <a:schemeClr val="bg1"/>
                </a:solidFill>
              </a:rPr>
              <a:t>TSAS7032</a:t>
            </a:r>
          </a:p>
          <a:p>
            <a:pPr algn="ctr"/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1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seph Stalin, Franklin D. Roosevelt, and Winston Church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466" y="300555"/>
            <a:ext cx="4173116" cy="295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 smtClean="0">
                <a:solidFill>
                  <a:schemeClr val="accent1"/>
                </a:solidFill>
              </a:rPr>
              <a:t>JYU. </a:t>
            </a:r>
            <a:r>
              <a:rPr lang="fi-FI" b="1" smtClean="0"/>
              <a:t>Since 1863.</a:t>
            </a:r>
            <a:endParaRPr lang="fi-FI" b="1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6576-D913-A841-B054-014875DAA31A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60003" y="467253"/>
            <a:ext cx="2986896" cy="1819275"/>
          </a:xfrm>
          <a:prstGeom prst="rect">
            <a:avLst/>
          </a:prstGeom>
          <a:solidFill>
            <a:srgbClr val="002957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/>
              </a:defRPr>
            </a:lvl1pPr>
          </a:lstStyle>
          <a:p>
            <a:r>
              <a:rPr lang="fi-FI" sz="4400" dirty="0">
                <a:latin typeface="Aleo" panose="020F0802020204030203" pitchFamily="34" charset="0"/>
              </a:rPr>
              <a:t>Agenda</a:t>
            </a:r>
            <a:endParaRPr lang="fi-FI" sz="2200" dirty="0">
              <a:solidFill>
                <a:srgbClr val="F1563F"/>
              </a:solidFill>
              <a:latin typeface="Aleo" panose="020F0802020204030203" pitchFamily="34" charset="0"/>
            </a:endParaRPr>
          </a:p>
        </p:txBody>
      </p:sp>
      <p:sp>
        <p:nvSpPr>
          <p:cNvPr id="14" name="TextBox 24"/>
          <p:cNvSpPr txBox="1"/>
          <p:nvPr/>
        </p:nvSpPr>
        <p:spPr>
          <a:xfrm>
            <a:off x="6387777" y="4919883"/>
            <a:ext cx="298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3600" dirty="0">
              <a:solidFill>
                <a:schemeClr val="bg1">
                  <a:lumMod val="95000"/>
                </a:schemeClr>
              </a:solidFill>
              <a:latin typeface="Aleo" panose="020F0802020204030203" pitchFamily="34" charset="0"/>
            </a:endParaRPr>
          </a:p>
        </p:txBody>
      </p:sp>
      <p:sp>
        <p:nvSpPr>
          <p:cNvPr id="15" name="TextBox 27"/>
          <p:cNvSpPr txBox="1"/>
          <p:nvPr/>
        </p:nvSpPr>
        <p:spPr>
          <a:xfrm>
            <a:off x="9201523" y="165903"/>
            <a:ext cx="180202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" b="1" dirty="0" err="1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britannica.com</a:t>
            </a:r>
            <a:endParaRPr lang="fi-FI" sz="115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5557" y="2534615"/>
            <a:ext cx="4727122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Helvetica" panose="020B0604020202020204" pitchFamily="34" charset="0"/>
              <a:buChar char="→"/>
            </a:pPr>
            <a:r>
              <a:rPr lang="fi-FI" sz="1900" dirty="0" smtClean="0">
                <a:solidFill>
                  <a:schemeClr val="bg1"/>
                </a:solidFill>
              </a:rPr>
              <a:t>Johdanto</a:t>
            </a:r>
            <a:endParaRPr lang="fi-FI" sz="1900" dirty="0">
              <a:solidFill>
                <a:schemeClr val="bg1"/>
              </a:solidFill>
            </a:endParaRPr>
          </a:p>
          <a:p>
            <a:pPr marL="1028700" lvl="1">
              <a:buFont typeface="Helvetica" panose="020B0604020202020204" pitchFamily="34" charset="0"/>
              <a:buChar char="→"/>
            </a:pPr>
            <a:r>
              <a:rPr lang="fi-FI" dirty="0">
                <a:solidFill>
                  <a:schemeClr val="bg1"/>
                </a:solidFill>
              </a:rPr>
              <a:t>Mitä, missä, milloin</a:t>
            </a:r>
          </a:p>
          <a:p>
            <a:pPr marL="285750" indent="-285750">
              <a:buFont typeface="Helvetica" panose="020B0604020202020204" pitchFamily="34" charset="0"/>
              <a:buChar char="→"/>
            </a:pPr>
            <a:r>
              <a:rPr lang="fi-FI" sz="1900" dirty="0">
                <a:solidFill>
                  <a:schemeClr val="bg1"/>
                </a:solidFill>
              </a:rPr>
              <a:t>Juonen kehitys – Operaatio </a:t>
            </a:r>
            <a:r>
              <a:rPr lang="fi-FI" sz="1900" dirty="0" err="1">
                <a:solidFill>
                  <a:schemeClr val="bg1"/>
                </a:solidFill>
              </a:rPr>
              <a:t>Bodyguard</a:t>
            </a:r>
            <a:endParaRPr lang="fi-FI" sz="1900" dirty="0">
              <a:solidFill>
                <a:schemeClr val="bg1"/>
              </a:solidFill>
            </a:endParaRPr>
          </a:p>
          <a:p>
            <a:pPr marL="1028700" lvl="1">
              <a:buFont typeface="Helvetica" panose="020B0604020202020204" pitchFamily="34" charset="0"/>
              <a:buChar char="→"/>
            </a:pPr>
            <a:r>
              <a:rPr lang="fi-FI" dirty="0">
                <a:solidFill>
                  <a:schemeClr val="bg1"/>
                </a:solidFill>
              </a:rPr>
              <a:t>Yli 35 muuta operaatiota</a:t>
            </a:r>
          </a:p>
          <a:p>
            <a:pPr marL="1028700" lvl="1">
              <a:buFont typeface="Helvetica" panose="020B0604020202020204" pitchFamily="34" charset="0"/>
              <a:buChar char="→"/>
            </a:pPr>
            <a:r>
              <a:rPr lang="fi-FI" dirty="0">
                <a:solidFill>
                  <a:schemeClr val="bg1"/>
                </a:solidFill>
              </a:rPr>
              <a:t>Operaatio </a:t>
            </a:r>
            <a:r>
              <a:rPr lang="fi-FI" dirty="0" err="1" smtClean="0">
                <a:solidFill>
                  <a:schemeClr val="bg1"/>
                </a:solidFill>
              </a:rPr>
              <a:t>Fortitude</a:t>
            </a:r>
            <a:endParaRPr lang="fi-FI" dirty="0" smtClean="0">
              <a:solidFill>
                <a:schemeClr val="bg1"/>
              </a:solidFill>
            </a:endParaRPr>
          </a:p>
          <a:p>
            <a:pPr marL="1485900" lvl="2">
              <a:buFont typeface="Helvetica" panose="020B0604020202020204" pitchFamily="34" charset="0"/>
              <a:buChar char="→"/>
            </a:pPr>
            <a:r>
              <a:rPr lang="fi-FI" dirty="0" smtClean="0">
                <a:solidFill>
                  <a:schemeClr val="bg1"/>
                </a:solidFill>
              </a:rPr>
              <a:t>South / North</a:t>
            </a: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Helvetica" panose="020B0604020202020204" pitchFamily="34" charset="0"/>
              <a:buChar char="→"/>
            </a:pPr>
            <a:r>
              <a:rPr lang="fi-FI" sz="1900" dirty="0" smtClean="0">
                <a:solidFill>
                  <a:schemeClr val="bg1"/>
                </a:solidFill>
              </a:rPr>
              <a:t>Mikä meni pieleen</a:t>
            </a:r>
          </a:p>
          <a:p>
            <a:pPr marL="1200150" lvl="2" indent="-285750">
              <a:buFont typeface="Helvetica" panose="020B0604020202020204" pitchFamily="34" charset="0"/>
              <a:buChar char="→"/>
            </a:pPr>
            <a:r>
              <a:rPr lang="fi-FI" sz="1900" dirty="0" smtClean="0">
                <a:solidFill>
                  <a:schemeClr val="bg1"/>
                </a:solidFill>
              </a:rPr>
              <a:t>Ohjaus, Keräys, käsittely </a:t>
            </a:r>
            <a:endParaRPr lang="fi-FI" sz="1900" dirty="0">
              <a:solidFill>
                <a:schemeClr val="bg1"/>
              </a:solidFill>
            </a:endParaRPr>
          </a:p>
          <a:p>
            <a:pPr marL="285750" indent="-285750">
              <a:buFont typeface="Helvetica" panose="020B0604020202020204" pitchFamily="34" charset="0"/>
              <a:buChar char="→"/>
            </a:pPr>
            <a:r>
              <a:rPr lang="fi-FI" sz="1900" dirty="0" smtClean="0">
                <a:solidFill>
                  <a:schemeClr val="bg1"/>
                </a:solidFill>
              </a:rPr>
              <a:t>Johtopäätökset</a:t>
            </a:r>
            <a:endParaRPr lang="fi-FI" sz="1900" dirty="0">
              <a:solidFill>
                <a:schemeClr val="bg1"/>
              </a:solidFill>
            </a:endParaRPr>
          </a:p>
          <a:p>
            <a:endParaRPr lang="fi-FI" sz="2400" dirty="0">
              <a:solidFill>
                <a:schemeClr val="bg1">
                  <a:lumMod val="95000"/>
                </a:schemeClr>
              </a:solidFill>
              <a:latin typeface="Aleo" panose="020F0802020204030203" pitchFamily="34" charset="0"/>
            </a:endParaRPr>
          </a:p>
        </p:txBody>
      </p:sp>
      <p:grpSp>
        <p:nvGrpSpPr>
          <p:cNvPr id="27" name="Group 23">
            <a:extLst>
              <a:ext uri="{FF2B5EF4-FFF2-40B4-BE49-F238E27FC236}">
                <a16:creationId xmlns:a16="http://schemas.microsoft.com/office/drawing/2014/main" xmlns="" id="{11F7B02D-79A3-214C-9408-F04E1B793356}"/>
              </a:ext>
            </a:extLst>
          </p:cNvPr>
          <p:cNvGrpSpPr/>
          <p:nvPr/>
        </p:nvGrpSpPr>
        <p:grpSpPr>
          <a:xfrm>
            <a:off x="10783632" y="0"/>
            <a:ext cx="763388" cy="1028096"/>
            <a:chOff x="457200" y="0"/>
            <a:chExt cx="763388" cy="1028096"/>
          </a:xfrm>
        </p:grpSpPr>
        <p:sp>
          <p:nvSpPr>
            <p:cNvPr id="28" name="Suorakulmio 15">
              <a:extLst>
                <a:ext uri="{FF2B5EF4-FFF2-40B4-BE49-F238E27FC236}">
                  <a16:creationId xmlns:a16="http://schemas.microsoft.com/office/drawing/2014/main" xmlns="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9" name="Kuva 21">
              <a:extLst>
                <a:ext uri="{FF2B5EF4-FFF2-40B4-BE49-F238E27FC236}">
                  <a16:creationId xmlns:a16="http://schemas.microsoft.com/office/drawing/2014/main" xmlns="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  <p:cxnSp>
        <p:nvCxnSpPr>
          <p:cNvPr id="30" name="Suora yhdysviiva 29"/>
          <p:cNvCxnSpPr/>
          <p:nvPr/>
        </p:nvCxnSpPr>
        <p:spPr>
          <a:xfrm>
            <a:off x="5513296" y="712693"/>
            <a:ext cx="0" cy="15738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Adolf Hitler salutes after his speech in Berlin's Sportpal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01" y="3329166"/>
            <a:ext cx="4171282" cy="293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5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 smtClean="0">
                <a:solidFill>
                  <a:schemeClr val="accent1"/>
                </a:solidFill>
              </a:rPr>
              <a:t>JYU. </a:t>
            </a:r>
            <a:r>
              <a:rPr lang="fi-FI" b="1" smtClean="0"/>
              <a:t>Since 1863.</a:t>
            </a:r>
            <a:endParaRPr lang="fi-FI" b="1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6576-D913-A841-B054-014875DAA31A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60003" y="467253"/>
            <a:ext cx="2986896" cy="1819275"/>
          </a:xfrm>
          <a:prstGeom prst="rect">
            <a:avLst/>
          </a:prstGeom>
          <a:solidFill>
            <a:srgbClr val="002957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/>
              </a:defRPr>
            </a:lvl1pPr>
          </a:lstStyle>
          <a:p>
            <a:r>
              <a:rPr lang="fi-FI" sz="4400" dirty="0" smtClean="0">
                <a:latin typeface="Aleo" panose="020F0802020204030203" pitchFamily="34" charset="0"/>
              </a:rPr>
              <a:t>Johdanto</a:t>
            </a:r>
          </a:p>
          <a:p>
            <a:endParaRPr lang="fi-FI" sz="2200" dirty="0">
              <a:solidFill>
                <a:srgbClr val="F1563F"/>
              </a:solidFill>
              <a:latin typeface="Aleo" panose="020F0802020204030203" pitchFamily="34" charset="0"/>
            </a:endParaRPr>
          </a:p>
        </p:txBody>
      </p:sp>
      <p:grpSp>
        <p:nvGrpSpPr>
          <p:cNvPr id="27" name="Group 23">
            <a:extLst>
              <a:ext uri="{FF2B5EF4-FFF2-40B4-BE49-F238E27FC236}">
                <a16:creationId xmlns:a16="http://schemas.microsoft.com/office/drawing/2014/main" xmlns="" id="{11F7B02D-79A3-214C-9408-F04E1B793356}"/>
              </a:ext>
            </a:extLst>
          </p:cNvPr>
          <p:cNvGrpSpPr/>
          <p:nvPr/>
        </p:nvGrpSpPr>
        <p:grpSpPr>
          <a:xfrm>
            <a:off x="10783632" y="0"/>
            <a:ext cx="763388" cy="1028096"/>
            <a:chOff x="457200" y="0"/>
            <a:chExt cx="763388" cy="1028096"/>
          </a:xfrm>
        </p:grpSpPr>
        <p:sp>
          <p:nvSpPr>
            <p:cNvPr id="28" name="Suorakulmio 15">
              <a:extLst>
                <a:ext uri="{FF2B5EF4-FFF2-40B4-BE49-F238E27FC236}">
                  <a16:creationId xmlns:a16="http://schemas.microsoft.com/office/drawing/2014/main" xmlns="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9" name="Kuva 21">
              <a:extLst>
                <a:ext uri="{FF2B5EF4-FFF2-40B4-BE49-F238E27FC236}">
                  <a16:creationId xmlns:a16="http://schemas.microsoft.com/office/drawing/2014/main" xmlns="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  <p:sp>
        <p:nvSpPr>
          <p:cNvPr id="30" name="TextBox 27"/>
          <p:cNvSpPr txBox="1"/>
          <p:nvPr/>
        </p:nvSpPr>
        <p:spPr>
          <a:xfrm>
            <a:off x="1850276" y="2497740"/>
            <a:ext cx="3023886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Teheranin konferenssissa vuonna </a:t>
            </a:r>
            <a:r>
              <a:rPr lang="fi-FI" sz="115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1943</a:t>
            </a:r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fi-FI" sz="115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Josif Stalin, </a:t>
            </a:r>
            <a:r>
              <a:rPr lang="fi-FI" sz="115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Winston </a:t>
            </a:r>
            <a:r>
              <a:rPr lang="fi-FI" sz="115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Churchill ja </a:t>
            </a:r>
            <a:r>
              <a:rPr lang="fi-FI" sz="115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Franklin Roosevelt</a:t>
            </a:r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TextBox 19"/>
          <p:cNvSpPr txBox="1"/>
          <p:nvPr/>
        </p:nvSpPr>
        <p:spPr>
          <a:xfrm>
            <a:off x="1841508" y="3170879"/>
            <a:ext cx="30238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" b="1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Abwehr</a:t>
            </a:r>
            <a:endParaRPr lang="fi-FI" sz="1150" b="1" dirty="0" smtClean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fi-FI" sz="115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Saksan pääesikunnan </a:t>
            </a:r>
            <a:r>
              <a:rPr lang="fi-FI" sz="115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tiedustelupalvelu</a:t>
            </a:r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TextBox 21"/>
          <p:cNvSpPr txBox="1"/>
          <p:nvPr/>
        </p:nvSpPr>
        <p:spPr>
          <a:xfrm>
            <a:off x="1850276" y="3617155"/>
            <a:ext cx="30238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MI5</a:t>
            </a:r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fi-FI" sz="1150" dirty="0" err="1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Military</a:t>
            </a:r>
            <a:r>
              <a:rPr lang="fi-FI" sz="115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i-FI" sz="1150" dirty="0" err="1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Intelligence</a:t>
            </a:r>
            <a:r>
              <a:rPr lang="fi-FI" sz="115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i-FI" sz="1150" dirty="0" err="1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Section</a:t>
            </a:r>
            <a:r>
              <a:rPr lang="fi-FI" sz="115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i-FI" sz="115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25"/>
          <p:cNvSpPr txBox="1"/>
          <p:nvPr/>
        </p:nvSpPr>
        <p:spPr>
          <a:xfrm>
            <a:off x="1850276" y="4175217"/>
            <a:ext cx="30238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Normandian maihinnousu kesäkuussa 1944</a:t>
            </a:r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TextBox 26"/>
          <p:cNvSpPr txBox="1"/>
          <p:nvPr/>
        </p:nvSpPr>
        <p:spPr>
          <a:xfrm>
            <a:off x="1850276" y="4733279"/>
            <a:ext cx="30238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Saksalla tieto </a:t>
            </a:r>
            <a:r>
              <a:rPr lang="fi-FI" sz="115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 tulosta, mutta milloin ja mistä</a:t>
            </a:r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TextBox 28"/>
          <p:cNvSpPr txBox="1"/>
          <p:nvPr/>
        </p:nvSpPr>
        <p:spPr>
          <a:xfrm>
            <a:off x="6786615" y="2497740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29"/>
          <p:cNvSpPr txBox="1"/>
          <p:nvPr/>
        </p:nvSpPr>
        <p:spPr>
          <a:xfrm>
            <a:off x="6786615" y="3055256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TextBox 30"/>
          <p:cNvSpPr txBox="1"/>
          <p:nvPr/>
        </p:nvSpPr>
        <p:spPr>
          <a:xfrm>
            <a:off x="6786615" y="3617155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TextBox 35"/>
          <p:cNvSpPr txBox="1"/>
          <p:nvPr/>
        </p:nvSpPr>
        <p:spPr>
          <a:xfrm>
            <a:off x="6786615" y="4175217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1" name="Suora yhdysviiva 20"/>
          <p:cNvCxnSpPr/>
          <p:nvPr/>
        </p:nvCxnSpPr>
        <p:spPr>
          <a:xfrm>
            <a:off x="5513296" y="712693"/>
            <a:ext cx="0" cy="15738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erman military intelligence in World War II : the Abwehr: Amazon.co.uk:  Paine, Lauran: 9780880291880: 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915" y="712693"/>
            <a:ext cx="2061247" cy="274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The Secret State: MI5 (Home Office/MoD), The Security Service and MI6  (Foreign Office/MoD), GCHQ signals intelligence, The Secret Intelligence  Serv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" name="AutoShape 6" descr="The Secret State: MI5 (Home Office/MoD), The Security Service and MI6  (Foreign Office/MoD), GCHQ signals intelligence, The Secret Intelligence  Servic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AutoShape 8" descr="The Secret State: MI5 (Home Office/MoD), The Security Service and MI6  (Foreign Office/MoD), GCHQ signals intelligence, The Secret Intelligence  Servic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163" y="3573743"/>
            <a:ext cx="2190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31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 smtClean="0">
                <a:solidFill>
                  <a:schemeClr val="accent1"/>
                </a:solidFill>
              </a:rPr>
              <a:t>JYU. </a:t>
            </a:r>
            <a:r>
              <a:rPr lang="fi-FI" b="1" smtClean="0"/>
              <a:t>Since 1863.</a:t>
            </a:r>
            <a:endParaRPr lang="fi-FI" b="1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6576-D913-A841-B054-014875DAA31A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60003" y="467253"/>
            <a:ext cx="2986896" cy="1819275"/>
          </a:xfrm>
          <a:prstGeom prst="rect">
            <a:avLst/>
          </a:prstGeom>
          <a:solidFill>
            <a:srgbClr val="002957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/>
              </a:defRPr>
            </a:lvl1pPr>
          </a:lstStyle>
          <a:p>
            <a:r>
              <a:rPr lang="fi-FI" sz="4400" dirty="0" smtClean="0">
                <a:latin typeface="Aleo" panose="020F0802020204030203" pitchFamily="34" charset="0"/>
              </a:rPr>
              <a:t>Juonen kehitys</a:t>
            </a:r>
          </a:p>
          <a:p>
            <a:r>
              <a:rPr lang="fi-FI" sz="2200" dirty="0" smtClean="0">
                <a:solidFill>
                  <a:srgbClr val="F1563F"/>
                </a:solidFill>
                <a:latin typeface="Aleo" panose="020F0802020204030203" pitchFamily="34" charset="0"/>
              </a:rPr>
              <a:t>Operaatio </a:t>
            </a:r>
            <a:r>
              <a:rPr lang="fi-FI" sz="2200" dirty="0" err="1" smtClean="0">
                <a:solidFill>
                  <a:srgbClr val="F1563F"/>
                </a:solidFill>
                <a:latin typeface="Aleo" panose="020F0802020204030203" pitchFamily="34" charset="0"/>
              </a:rPr>
              <a:t>Bodyguard</a:t>
            </a:r>
            <a:endParaRPr lang="fi-FI" sz="2200" dirty="0">
              <a:solidFill>
                <a:srgbClr val="F1563F"/>
              </a:solidFill>
              <a:latin typeface="Aleo" panose="020F0802020204030203" pitchFamily="34" charset="0"/>
            </a:endParaRPr>
          </a:p>
        </p:txBody>
      </p:sp>
      <p:grpSp>
        <p:nvGrpSpPr>
          <p:cNvPr id="27" name="Group 23">
            <a:extLst>
              <a:ext uri="{FF2B5EF4-FFF2-40B4-BE49-F238E27FC236}">
                <a16:creationId xmlns:a16="http://schemas.microsoft.com/office/drawing/2014/main" xmlns="" id="{11F7B02D-79A3-214C-9408-F04E1B793356}"/>
              </a:ext>
            </a:extLst>
          </p:cNvPr>
          <p:cNvGrpSpPr/>
          <p:nvPr/>
        </p:nvGrpSpPr>
        <p:grpSpPr>
          <a:xfrm>
            <a:off x="10783632" y="0"/>
            <a:ext cx="763388" cy="1028096"/>
            <a:chOff x="457200" y="0"/>
            <a:chExt cx="763388" cy="1028096"/>
          </a:xfrm>
        </p:grpSpPr>
        <p:sp>
          <p:nvSpPr>
            <p:cNvPr id="28" name="Suorakulmio 15">
              <a:extLst>
                <a:ext uri="{FF2B5EF4-FFF2-40B4-BE49-F238E27FC236}">
                  <a16:creationId xmlns:a16="http://schemas.microsoft.com/office/drawing/2014/main" xmlns="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9" name="Kuva 21">
              <a:extLst>
                <a:ext uri="{FF2B5EF4-FFF2-40B4-BE49-F238E27FC236}">
                  <a16:creationId xmlns:a16="http://schemas.microsoft.com/office/drawing/2014/main" xmlns="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  <p:sp>
        <p:nvSpPr>
          <p:cNvPr id="30" name="TextBox 27"/>
          <p:cNvSpPr txBox="1"/>
          <p:nvPr/>
        </p:nvSpPr>
        <p:spPr>
          <a:xfrm>
            <a:off x="1860003" y="3093934"/>
            <a:ext cx="3023886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Operaatio piti sisällään yli 35 muuta operaatiota</a:t>
            </a:r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fi-FI" sz="115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endParaRPr lang="fi-FI" sz="110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25"/>
          <p:cNvSpPr txBox="1"/>
          <p:nvPr/>
        </p:nvSpPr>
        <p:spPr>
          <a:xfrm>
            <a:off x="1860003" y="2632392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Tarkoitus harhauttaa</a:t>
            </a:r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TextBox 26"/>
          <p:cNvSpPr txBox="1"/>
          <p:nvPr/>
        </p:nvSpPr>
        <p:spPr>
          <a:xfrm>
            <a:off x="1860003" y="3762001"/>
            <a:ext cx="30238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" b="1" dirty="0" err="1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BODYGUARDin</a:t>
            </a:r>
            <a:r>
              <a:rPr lang="fi-FI" sz="115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i-FI" sz="115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viisi </a:t>
            </a:r>
            <a:r>
              <a:rPr lang="fi-FI" sz="115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strategista </a:t>
            </a:r>
            <a:r>
              <a:rPr lang="fi-FI" sz="115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pääteemaa/harhautusta</a:t>
            </a:r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TextBox 28"/>
          <p:cNvSpPr txBox="1"/>
          <p:nvPr/>
        </p:nvSpPr>
        <p:spPr>
          <a:xfrm>
            <a:off x="6786615" y="2497740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29"/>
          <p:cNvSpPr txBox="1"/>
          <p:nvPr/>
        </p:nvSpPr>
        <p:spPr>
          <a:xfrm>
            <a:off x="6786615" y="3055256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TextBox 30"/>
          <p:cNvSpPr txBox="1"/>
          <p:nvPr/>
        </p:nvSpPr>
        <p:spPr>
          <a:xfrm>
            <a:off x="6786615" y="3617155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TextBox 35"/>
          <p:cNvSpPr txBox="1"/>
          <p:nvPr/>
        </p:nvSpPr>
        <p:spPr>
          <a:xfrm>
            <a:off x="6786615" y="4175217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1" name="Suora yhdysviiva 20"/>
          <p:cNvCxnSpPr/>
          <p:nvPr/>
        </p:nvCxnSpPr>
        <p:spPr>
          <a:xfrm>
            <a:off x="5513296" y="712693"/>
            <a:ext cx="0" cy="15738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s://upload.wikimedia.org/wikipedia/commons/d/d6/Map_of_Operation_Bodyguard_subordinate_pla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156" y="1028096"/>
            <a:ext cx="4680075" cy="474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36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 smtClean="0">
                <a:solidFill>
                  <a:schemeClr val="accent1"/>
                </a:solidFill>
              </a:rPr>
              <a:t>JYU. </a:t>
            </a:r>
            <a:r>
              <a:rPr lang="fi-FI" b="1" smtClean="0"/>
              <a:t>Since 1863.</a:t>
            </a:r>
            <a:endParaRPr lang="fi-FI" b="1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5</a:t>
            </a:fld>
            <a:endParaRPr lang="fi-FI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6576-D913-A841-B054-014875DAA31A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60003" y="467253"/>
            <a:ext cx="2986896" cy="1819275"/>
          </a:xfrm>
          <a:prstGeom prst="rect">
            <a:avLst/>
          </a:prstGeom>
          <a:solidFill>
            <a:srgbClr val="002957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/>
              </a:defRPr>
            </a:lvl1pPr>
          </a:lstStyle>
          <a:p>
            <a:r>
              <a:rPr lang="fi-FI" sz="4400" dirty="0" smtClean="0">
                <a:latin typeface="Aleo" panose="020F0802020204030203" pitchFamily="34" charset="0"/>
              </a:rPr>
              <a:t>Operaatio </a:t>
            </a:r>
            <a:r>
              <a:rPr lang="fi-FI" sz="4400" dirty="0" err="1" smtClean="0">
                <a:latin typeface="Aleo" panose="020F0802020204030203" pitchFamily="34" charset="0"/>
              </a:rPr>
              <a:t>Fortitude</a:t>
            </a:r>
            <a:endParaRPr lang="fi-FI" sz="2200" dirty="0">
              <a:solidFill>
                <a:srgbClr val="F1563F"/>
              </a:solidFill>
              <a:latin typeface="Aleo" panose="020F0802020204030203" pitchFamily="34" charset="0"/>
            </a:endParaRPr>
          </a:p>
        </p:txBody>
      </p:sp>
      <p:grpSp>
        <p:nvGrpSpPr>
          <p:cNvPr id="27" name="Group 23">
            <a:extLst>
              <a:ext uri="{FF2B5EF4-FFF2-40B4-BE49-F238E27FC236}">
                <a16:creationId xmlns:a16="http://schemas.microsoft.com/office/drawing/2014/main" xmlns="" id="{11F7B02D-79A3-214C-9408-F04E1B793356}"/>
              </a:ext>
            </a:extLst>
          </p:cNvPr>
          <p:cNvGrpSpPr/>
          <p:nvPr/>
        </p:nvGrpSpPr>
        <p:grpSpPr>
          <a:xfrm>
            <a:off x="10783632" y="0"/>
            <a:ext cx="763388" cy="1028096"/>
            <a:chOff x="457200" y="0"/>
            <a:chExt cx="763388" cy="1028096"/>
          </a:xfrm>
        </p:grpSpPr>
        <p:sp>
          <p:nvSpPr>
            <p:cNvPr id="28" name="Suorakulmio 15">
              <a:extLst>
                <a:ext uri="{FF2B5EF4-FFF2-40B4-BE49-F238E27FC236}">
                  <a16:creationId xmlns:a16="http://schemas.microsoft.com/office/drawing/2014/main" xmlns="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9" name="Kuva 21">
              <a:extLst>
                <a:ext uri="{FF2B5EF4-FFF2-40B4-BE49-F238E27FC236}">
                  <a16:creationId xmlns:a16="http://schemas.microsoft.com/office/drawing/2014/main" xmlns="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  <p:sp>
        <p:nvSpPr>
          <p:cNvPr id="30" name="TextBox 27"/>
          <p:cNvSpPr txBox="1"/>
          <p:nvPr/>
        </p:nvSpPr>
        <p:spPr>
          <a:xfrm>
            <a:off x="1860003" y="2996473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Maihinnousu Norjaan </a:t>
            </a:r>
            <a:endParaRPr lang="fi-FI" sz="115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25"/>
          <p:cNvSpPr txBox="1"/>
          <p:nvPr/>
        </p:nvSpPr>
        <p:spPr>
          <a:xfrm>
            <a:off x="1823013" y="2632392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North</a:t>
            </a:r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TextBox 28"/>
          <p:cNvSpPr txBox="1"/>
          <p:nvPr/>
        </p:nvSpPr>
        <p:spPr>
          <a:xfrm>
            <a:off x="6786615" y="2497740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29"/>
          <p:cNvSpPr txBox="1"/>
          <p:nvPr/>
        </p:nvSpPr>
        <p:spPr>
          <a:xfrm>
            <a:off x="6786615" y="3055256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TextBox 30"/>
          <p:cNvSpPr txBox="1"/>
          <p:nvPr/>
        </p:nvSpPr>
        <p:spPr>
          <a:xfrm>
            <a:off x="6786615" y="3617155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TextBox 35"/>
          <p:cNvSpPr txBox="1"/>
          <p:nvPr/>
        </p:nvSpPr>
        <p:spPr>
          <a:xfrm>
            <a:off x="6786615" y="4175217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1" name="Suora yhdysviiva 20"/>
          <p:cNvCxnSpPr/>
          <p:nvPr/>
        </p:nvCxnSpPr>
        <p:spPr>
          <a:xfrm>
            <a:off x="5513296" y="712693"/>
            <a:ext cx="0" cy="15738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s://upload.wikimedia.org/wikipedia/commons/d/d6/Map_of_Operation_Bodyguard_subordinate_pla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491" y="951610"/>
            <a:ext cx="4680075" cy="474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7"/>
          <p:cNvSpPr txBox="1"/>
          <p:nvPr/>
        </p:nvSpPr>
        <p:spPr>
          <a:xfrm>
            <a:off x="1860003" y="4372929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Maihinnousu </a:t>
            </a:r>
            <a:r>
              <a:rPr lang="fi-FI" sz="115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Pas</a:t>
            </a:r>
            <a:r>
              <a:rPr lang="fi-FI" sz="115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i-FI" sz="115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 </a:t>
            </a:r>
            <a:r>
              <a:rPr lang="fi-FI" sz="1150" dirty="0" err="1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Calaisiin</a:t>
            </a:r>
            <a:r>
              <a:rPr lang="fi-FI" sz="1150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fi-FI" sz="110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5"/>
          <p:cNvSpPr txBox="1"/>
          <p:nvPr/>
        </p:nvSpPr>
        <p:spPr>
          <a:xfrm>
            <a:off x="1860003" y="3884805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" b="1" dirty="0" smtClean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South</a:t>
            </a:r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 smtClean="0">
                <a:solidFill>
                  <a:schemeClr val="accent1"/>
                </a:solidFill>
              </a:rPr>
              <a:t>JYU. </a:t>
            </a:r>
            <a:r>
              <a:rPr lang="fi-FI" b="1" smtClean="0"/>
              <a:t>Since 1863.</a:t>
            </a:r>
            <a:endParaRPr lang="fi-FI" b="1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6576-D913-A841-B054-014875DAA31A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60003" y="467253"/>
            <a:ext cx="2986896" cy="1819275"/>
          </a:xfrm>
          <a:prstGeom prst="rect">
            <a:avLst/>
          </a:prstGeom>
          <a:solidFill>
            <a:srgbClr val="002957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/>
              </a:defRPr>
            </a:lvl1pPr>
          </a:lstStyle>
          <a:p>
            <a:r>
              <a:rPr lang="fi-FI" sz="4400" dirty="0" smtClean="0">
                <a:latin typeface="Aleo" panose="020F0802020204030203" pitchFamily="34" charset="0"/>
              </a:rPr>
              <a:t>Mikä meni pieleen</a:t>
            </a:r>
          </a:p>
          <a:p>
            <a:endParaRPr lang="fi-FI" sz="2200" dirty="0">
              <a:solidFill>
                <a:srgbClr val="F1563F"/>
              </a:solidFill>
              <a:latin typeface="Aleo" panose="020F0802020204030203" pitchFamily="34" charset="0"/>
            </a:endParaRPr>
          </a:p>
        </p:txBody>
      </p:sp>
      <p:grpSp>
        <p:nvGrpSpPr>
          <p:cNvPr id="27" name="Group 23">
            <a:extLst>
              <a:ext uri="{FF2B5EF4-FFF2-40B4-BE49-F238E27FC236}">
                <a16:creationId xmlns:a16="http://schemas.microsoft.com/office/drawing/2014/main" xmlns="" id="{11F7B02D-79A3-214C-9408-F04E1B793356}"/>
              </a:ext>
            </a:extLst>
          </p:cNvPr>
          <p:cNvGrpSpPr/>
          <p:nvPr/>
        </p:nvGrpSpPr>
        <p:grpSpPr>
          <a:xfrm>
            <a:off x="10783632" y="0"/>
            <a:ext cx="763388" cy="1028096"/>
            <a:chOff x="457200" y="0"/>
            <a:chExt cx="763388" cy="1028096"/>
          </a:xfrm>
        </p:grpSpPr>
        <p:sp>
          <p:nvSpPr>
            <p:cNvPr id="28" name="Suorakulmio 15">
              <a:extLst>
                <a:ext uri="{FF2B5EF4-FFF2-40B4-BE49-F238E27FC236}">
                  <a16:creationId xmlns:a16="http://schemas.microsoft.com/office/drawing/2014/main" xmlns="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9" name="Kuva 21">
              <a:extLst>
                <a:ext uri="{FF2B5EF4-FFF2-40B4-BE49-F238E27FC236}">
                  <a16:creationId xmlns:a16="http://schemas.microsoft.com/office/drawing/2014/main" xmlns="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  <p:sp>
        <p:nvSpPr>
          <p:cNvPr id="30" name="TextBox 27"/>
          <p:cNvSpPr txBox="1"/>
          <p:nvPr/>
        </p:nvSpPr>
        <p:spPr>
          <a:xfrm>
            <a:off x="1823013" y="3397863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0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25"/>
          <p:cNvSpPr txBox="1"/>
          <p:nvPr/>
        </p:nvSpPr>
        <p:spPr>
          <a:xfrm>
            <a:off x="1841508" y="2632392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TextBox 28"/>
          <p:cNvSpPr txBox="1"/>
          <p:nvPr/>
        </p:nvSpPr>
        <p:spPr>
          <a:xfrm>
            <a:off x="6786615" y="2497740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29"/>
          <p:cNvSpPr txBox="1"/>
          <p:nvPr/>
        </p:nvSpPr>
        <p:spPr>
          <a:xfrm>
            <a:off x="6786615" y="3055256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TextBox 30"/>
          <p:cNvSpPr txBox="1"/>
          <p:nvPr/>
        </p:nvSpPr>
        <p:spPr>
          <a:xfrm>
            <a:off x="6786615" y="3617155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TextBox 35"/>
          <p:cNvSpPr txBox="1"/>
          <p:nvPr/>
        </p:nvSpPr>
        <p:spPr>
          <a:xfrm>
            <a:off x="6786615" y="4175217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1" name="Suora yhdysviiva 20"/>
          <p:cNvCxnSpPr/>
          <p:nvPr/>
        </p:nvCxnSpPr>
        <p:spPr>
          <a:xfrm>
            <a:off x="5513296" y="712693"/>
            <a:ext cx="0" cy="15738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 descr="Näyttökuva 2013-11-4 kello 17.35.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588" y="2343999"/>
            <a:ext cx="4466384" cy="366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7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 smtClean="0">
                <a:solidFill>
                  <a:schemeClr val="accent1"/>
                </a:solidFill>
              </a:rPr>
              <a:t>JYU. </a:t>
            </a:r>
            <a:r>
              <a:rPr lang="fi-FI" b="1" smtClean="0"/>
              <a:t>Since 1863.</a:t>
            </a:r>
            <a:endParaRPr lang="fi-FI" b="1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6576-D913-A841-B054-014875DAA31A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60003" y="467253"/>
            <a:ext cx="2986896" cy="1819275"/>
          </a:xfrm>
          <a:prstGeom prst="rect">
            <a:avLst/>
          </a:prstGeom>
          <a:solidFill>
            <a:srgbClr val="002957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ea typeface="+mj-ea"/>
                <a:cs typeface="Helvetica"/>
              </a:defRPr>
            </a:lvl1pPr>
          </a:lstStyle>
          <a:p>
            <a:r>
              <a:rPr lang="fi-FI" sz="2800" dirty="0"/>
              <a:t>Johtopäätökset </a:t>
            </a:r>
            <a:endParaRPr lang="fi-FI" sz="1400" dirty="0">
              <a:solidFill>
                <a:srgbClr val="F1563F"/>
              </a:solidFill>
              <a:latin typeface="Aleo" panose="020F0802020204030203" pitchFamily="34" charset="0"/>
            </a:endParaRPr>
          </a:p>
        </p:txBody>
      </p:sp>
      <p:grpSp>
        <p:nvGrpSpPr>
          <p:cNvPr id="27" name="Group 23">
            <a:extLst>
              <a:ext uri="{FF2B5EF4-FFF2-40B4-BE49-F238E27FC236}">
                <a16:creationId xmlns:a16="http://schemas.microsoft.com/office/drawing/2014/main" xmlns="" id="{11F7B02D-79A3-214C-9408-F04E1B793356}"/>
              </a:ext>
            </a:extLst>
          </p:cNvPr>
          <p:cNvGrpSpPr/>
          <p:nvPr/>
        </p:nvGrpSpPr>
        <p:grpSpPr>
          <a:xfrm>
            <a:off x="10783632" y="0"/>
            <a:ext cx="763388" cy="1028096"/>
            <a:chOff x="457200" y="0"/>
            <a:chExt cx="763388" cy="1028096"/>
          </a:xfrm>
        </p:grpSpPr>
        <p:sp>
          <p:nvSpPr>
            <p:cNvPr id="28" name="Suorakulmio 15">
              <a:extLst>
                <a:ext uri="{FF2B5EF4-FFF2-40B4-BE49-F238E27FC236}">
                  <a16:creationId xmlns:a16="http://schemas.microsoft.com/office/drawing/2014/main" xmlns="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9" name="Kuva 21">
              <a:extLst>
                <a:ext uri="{FF2B5EF4-FFF2-40B4-BE49-F238E27FC236}">
                  <a16:creationId xmlns:a16="http://schemas.microsoft.com/office/drawing/2014/main" xmlns="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  <p:sp>
        <p:nvSpPr>
          <p:cNvPr id="30" name="TextBox 27"/>
          <p:cNvSpPr txBox="1"/>
          <p:nvPr/>
        </p:nvSpPr>
        <p:spPr>
          <a:xfrm>
            <a:off x="1823013" y="3397863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0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25"/>
          <p:cNvSpPr txBox="1"/>
          <p:nvPr/>
        </p:nvSpPr>
        <p:spPr>
          <a:xfrm>
            <a:off x="1841508" y="2632392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TextBox 28"/>
          <p:cNvSpPr txBox="1"/>
          <p:nvPr/>
        </p:nvSpPr>
        <p:spPr>
          <a:xfrm>
            <a:off x="6786615" y="2497740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29"/>
          <p:cNvSpPr txBox="1"/>
          <p:nvPr/>
        </p:nvSpPr>
        <p:spPr>
          <a:xfrm>
            <a:off x="6786615" y="3055256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TextBox 30"/>
          <p:cNvSpPr txBox="1"/>
          <p:nvPr/>
        </p:nvSpPr>
        <p:spPr>
          <a:xfrm>
            <a:off x="6786615" y="3617155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TextBox 35"/>
          <p:cNvSpPr txBox="1"/>
          <p:nvPr/>
        </p:nvSpPr>
        <p:spPr>
          <a:xfrm>
            <a:off x="6786615" y="4175217"/>
            <a:ext cx="302388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50" b="1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1" name="Suora yhdysviiva 20"/>
          <p:cNvCxnSpPr/>
          <p:nvPr/>
        </p:nvCxnSpPr>
        <p:spPr>
          <a:xfrm>
            <a:off x="5513296" y="712693"/>
            <a:ext cx="0" cy="15738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8"/>
          <p:cNvSpPr txBox="1"/>
          <p:nvPr/>
        </p:nvSpPr>
        <p:spPr>
          <a:xfrm>
            <a:off x="1959108" y="2701518"/>
            <a:ext cx="3063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Ennen Normandian maihinnousua saksalaisten tiedustelu epäonnistui</a:t>
            </a:r>
            <a:endParaRPr lang="fi-FI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959108" y="3617155"/>
            <a:ext cx="3591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 smtClean="0">
                <a:solidFill>
                  <a:schemeClr val="bg1"/>
                </a:solidFill>
              </a:rPr>
              <a:t>Ajatusvinouma</a:t>
            </a:r>
            <a:endParaRPr lang="fi-FI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59107" y="4983184"/>
            <a:ext cx="3591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 smtClean="0">
                <a:solidFill>
                  <a:schemeClr val="bg1"/>
                </a:solidFill>
              </a:rPr>
              <a:t>Epäonnistuminen </a:t>
            </a:r>
            <a:r>
              <a:rPr lang="fi-FI" sz="1600" dirty="0">
                <a:solidFill>
                  <a:schemeClr val="bg1"/>
                </a:solidFill>
              </a:rPr>
              <a:t>lähteiden </a:t>
            </a:r>
            <a:r>
              <a:rPr lang="fi-FI" sz="1600" dirty="0" smtClean="0">
                <a:solidFill>
                  <a:schemeClr val="bg1"/>
                </a:solidFill>
              </a:rPr>
              <a:t>luotettavuuden </a:t>
            </a:r>
            <a:r>
              <a:rPr lang="fi-FI" sz="1600" dirty="0">
                <a:solidFill>
                  <a:schemeClr val="bg1"/>
                </a:solidFill>
              </a:rPr>
              <a:t>arvioimisessa, analyysissä ja harhautuksen havaitsemisessa.</a:t>
            </a:r>
            <a:endParaRPr lang="fi-FI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TextBox 25"/>
          <p:cNvSpPr txBox="1"/>
          <p:nvPr/>
        </p:nvSpPr>
        <p:spPr>
          <a:xfrm>
            <a:off x="1959108" y="4187082"/>
            <a:ext cx="359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 smtClean="0">
                <a:solidFill>
                  <a:schemeClr val="bg1"/>
                </a:solidFill>
              </a:rPr>
              <a:t>Saksan tiedustelun heikkous vs. liittoutuneiden tiedustelun hyvyys </a:t>
            </a:r>
            <a:endParaRPr lang="fi-FI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TextBox 25"/>
          <p:cNvSpPr txBox="1"/>
          <p:nvPr/>
        </p:nvSpPr>
        <p:spPr>
          <a:xfrm>
            <a:off x="6294344" y="2701518"/>
            <a:ext cx="4302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 smtClean="0">
                <a:solidFill>
                  <a:schemeClr val="bg1"/>
                </a:solidFill>
              </a:rPr>
              <a:t>Kielteinen </a:t>
            </a:r>
            <a:r>
              <a:rPr lang="fi-FI" sz="1600" dirty="0">
                <a:solidFill>
                  <a:schemeClr val="bg1"/>
                </a:solidFill>
              </a:rPr>
              <a:t>suhtautuminen tiedusteluun - </a:t>
            </a:r>
            <a:r>
              <a:rPr lang="fi-FI" sz="1600" dirty="0" err="1" smtClean="0">
                <a:solidFill>
                  <a:schemeClr val="bg1"/>
                </a:solidFill>
              </a:rPr>
              <a:t>Clausewitzin</a:t>
            </a:r>
            <a:r>
              <a:rPr lang="fi-FI" sz="1600" dirty="0" smtClean="0">
                <a:solidFill>
                  <a:schemeClr val="bg1"/>
                </a:solidFill>
              </a:rPr>
              <a:t> </a:t>
            </a:r>
            <a:r>
              <a:rPr lang="fi-FI" sz="1600" dirty="0">
                <a:solidFill>
                  <a:schemeClr val="bg1"/>
                </a:solidFill>
              </a:rPr>
              <a:t>perintö</a:t>
            </a:r>
            <a:endParaRPr lang="fi-FI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TextBox 18"/>
          <p:cNvSpPr txBox="1"/>
          <p:nvPr/>
        </p:nvSpPr>
        <p:spPr>
          <a:xfrm>
            <a:off x="6294344" y="3590442"/>
            <a:ext cx="306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 smtClean="0">
                <a:solidFill>
                  <a:schemeClr val="bg1"/>
                </a:solidFill>
              </a:rPr>
              <a:t>Tiedusteluorganisaatioiden vastakkainasettelu</a:t>
            </a:r>
            <a:endParaRPr lang="fi-FI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 smtClean="0">
                <a:solidFill>
                  <a:schemeClr val="accent1"/>
                </a:solidFill>
              </a:rPr>
              <a:t>JYU.</a:t>
            </a:r>
            <a:r>
              <a:rPr lang="fi-FI" b="1" smtClean="0"/>
              <a:t> Since 1863.</a:t>
            </a:r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4FB0-F16B-984E-9F7F-EBDE0736108B}" type="datetime1">
              <a:rPr lang="fi-FI" smtClean="0"/>
              <a:t>30.11.2020</a:t>
            </a:fld>
            <a:endParaRPr lang="fi-FI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482300" y="2134939"/>
            <a:ext cx="5271163" cy="779425"/>
          </a:xfrm>
        </p:spPr>
        <p:txBody>
          <a:bodyPr/>
          <a:lstStyle/>
          <a:p>
            <a:r>
              <a:rPr lang="fi-FI" dirty="0" smtClean="0"/>
              <a:t>Kiitos</a:t>
            </a:r>
            <a:endParaRPr lang="fi-FI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101213" y="3123951"/>
            <a:ext cx="4411494" cy="19696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9613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JYU_ppt_esimerkkipohja_kevyt2_Helvetica_16_9_311018" id="{0DB87A12-32BD-C745-98E0-F7E1CB326455}" vid="{AEEB7F2D-E8E2-8C4E-BC32-17E89B20C7BD}"/>
    </a:ext>
  </a:extLst>
</a:theme>
</file>

<file path=ppt/theme/theme10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JYU_ppt_esimerkkipohja_kevyt2_Helvetica_16_9_311018" id="{0DB87A12-32BD-C745-98E0-F7E1CB326455}" vid="{214ADAF1-136C-BA4D-9EF2-967F590207E6}"/>
    </a:ext>
  </a:extLst>
</a:theme>
</file>

<file path=ppt/theme/theme11.xml><?xml version="1.0" encoding="utf-8"?>
<a:theme xmlns:a="http://schemas.openxmlformats.org/drawingml/2006/main" name="JYU kuva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JYU_ppt_esimerkkipohja_kevyt2_Helvetica_16_9_311018" id="{0DB87A12-32BD-C745-98E0-F7E1CB326455}" vid="{1C75390D-328C-7240-B2E3-A8C33FDA7370}"/>
    </a:ext>
  </a:extLst>
</a:theme>
</file>

<file path=ppt/theme/theme1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JYU_ppt_esimerkkipohja_kevyt2_Helvetica_16_9_311018" id="{0DB87A12-32BD-C745-98E0-F7E1CB326455}" vid="{AEEB7F2D-E8E2-8C4E-BC32-17E89B20C7BD}"/>
    </a:ext>
  </a:extLst>
</a:theme>
</file>

<file path=ppt/theme/theme4.xml><?xml version="1.0" encoding="utf-8"?>
<a:theme xmlns:a="http://schemas.openxmlformats.org/drawingml/2006/main" name="5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JYU_ppt_esimerkkipohja_kevyt2_Helvetica_16_9_311018" id="{0DB87A12-32BD-C745-98E0-F7E1CB326455}" vid="{AD9A8068-0EF3-DC47-8FC6-9B50380474A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jyu_ppt_16_9 - uusi</Template>
  <TotalTime>1120</TotalTime>
  <Words>205</Words>
  <Application>Microsoft Office PowerPoint</Application>
  <PresentationFormat>Mukautettu</PresentationFormat>
  <Paragraphs>68</Paragraphs>
  <Slides>8</Slides>
  <Notes>1</Notes>
  <HiddenSlides>0</HiddenSlides>
  <MMClips>0</MMClips>
  <ScaleCrop>false</ScaleCrop>
  <HeadingPairs>
    <vt:vector size="4" baseType="variant">
      <vt:variant>
        <vt:lpstr>Teema</vt:lpstr>
      </vt:variant>
      <vt:variant>
        <vt:i4>11</vt:i4>
      </vt:variant>
      <vt:variant>
        <vt:lpstr>Dian otsikot</vt:lpstr>
      </vt:variant>
      <vt:variant>
        <vt:i4>8</vt:i4>
      </vt:variant>
    </vt:vector>
  </HeadingPairs>
  <TitlesOfParts>
    <vt:vector size="19" baseType="lpstr">
      <vt:lpstr>JYU Otsikkodiat</vt:lpstr>
      <vt:lpstr>6_Mukautettu suunnittelumalli</vt:lpstr>
      <vt:lpstr>1_JYU Otsikkodiat</vt:lpstr>
      <vt:lpstr>5_Mukautettu suunnittelumalli</vt:lpstr>
      <vt:lpstr>4_Mukautettu suunnittelumalli</vt:lpstr>
      <vt:lpstr>3_Mukautettu suunnittelumalli</vt:lpstr>
      <vt:lpstr>1_Mukautettu suunnittelumalli</vt:lpstr>
      <vt:lpstr>Mukautettu suunnittelumalli</vt:lpstr>
      <vt:lpstr>JYU sisältö pohjat</vt:lpstr>
      <vt:lpstr>2_Mukautettu suunnittelumalli</vt:lpstr>
      <vt:lpstr>JYU kuvadiat</vt:lpstr>
      <vt:lpstr>Saksan tiedustelun epäonnistuminen Normandian maihinnousussa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Kiitos</vt:lpstr>
    </vt:vector>
  </TitlesOfParts>
  <Company>University Of Jyväskylä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JYU. TULEVAISUUDEN  PALVELUKSESSA VUODESTA 1863.</dc:title>
  <dc:creator>Helimäki, Marja-Liisa</dc:creator>
  <cp:lastModifiedBy>Toni Järviö</cp:lastModifiedBy>
  <cp:revision>93</cp:revision>
  <cp:lastPrinted>2019-02-07T06:51:19Z</cp:lastPrinted>
  <dcterms:created xsi:type="dcterms:W3CDTF">2019-02-06T06:20:47Z</dcterms:created>
  <dcterms:modified xsi:type="dcterms:W3CDTF">2020-11-30T19:17:07Z</dcterms:modified>
</cp:coreProperties>
</file>