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5" r:id="rId7"/>
    <p:sldId id="266" r:id="rId8"/>
    <p:sldId id="267" r:id="rId9"/>
    <p:sldId id="263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46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306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411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162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259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854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56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72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274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304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599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EF294-98E9-4E52-BEA3-A6AAB78711C3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310EF-6931-4BF4-93A3-24E630A831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152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358" y="117308"/>
            <a:ext cx="272415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tsikko 6"/>
          <p:cNvSpPr>
            <a:spLocks noGrp="1"/>
          </p:cNvSpPr>
          <p:nvPr>
            <p:ph type="ctrTitle"/>
          </p:nvPr>
        </p:nvSpPr>
        <p:spPr>
          <a:xfrm>
            <a:off x="709756" y="1916832"/>
            <a:ext cx="7931353" cy="2060351"/>
          </a:xfrm>
        </p:spPr>
        <p:txBody>
          <a:bodyPr>
            <a:noAutofit/>
          </a:bodyPr>
          <a:lstStyle/>
          <a:p>
            <a:r>
              <a:rPr lang="fi-FI" sz="3600" b="1" dirty="0">
                <a:solidFill>
                  <a:srgbClr val="F1563F"/>
                </a:solidFill>
                <a:latin typeface="Aleo" panose="020F0802020204030203" pitchFamily="34" charset="0"/>
              </a:rPr>
              <a:t>NOUSEEKO ISIS TAKAISIN VALTAAN RAQQASSA VUOTEEN 2025 MENNESSÄ</a:t>
            </a:r>
            <a:r>
              <a:rPr lang="fi-FI" sz="3600" b="1" dirty="0" smtClean="0">
                <a:solidFill>
                  <a:srgbClr val="F1563F"/>
                </a:solidFill>
                <a:latin typeface="Aleo" panose="020F0802020204030203" pitchFamily="34" charset="0"/>
              </a:rPr>
              <a:t>?</a:t>
            </a:r>
            <a:endParaRPr lang="fi-FI" sz="3600" b="1" dirty="0"/>
          </a:p>
        </p:txBody>
      </p:sp>
      <p:sp>
        <p:nvSpPr>
          <p:cNvPr id="6" name="TextBox 36"/>
          <p:cNvSpPr txBox="1"/>
          <p:nvPr/>
        </p:nvSpPr>
        <p:spPr>
          <a:xfrm>
            <a:off x="539552" y="3933056"/>
            <a:ext cx="8034289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Juho </a:t>
            </a:r>
            <a:r>
              <a:rPr lang="fi-FI" sz="1150" b="1" dirty="0" err="1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Ritalahti</a:t>
            </a: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Marko Niskanen, Toni </a:t>
            </a:r>
            <a:r>
              <a:rPr lang="fi-FI" sz="1150" b="1" dirty="0" err="1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Järviö</a:t>
            </a: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Sampsa </a:t>
            </a:r>
            <a:r>
              <a:rPr lang="fi-FI" sz="1150" b="1" dirty="0" err="1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Järviö</a:t>
            </a:r>
            <a:endParaRPr lang="fi-FI" sz="1150" b="1" dirty="0" smtClean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fi-FI" sz="1200" b="1" dirty="0" smtClean="0">
                <a:solidFill>
                  <a:schemeClr val="bg1"/>
                </a:solidFill>
              </a:rPr>
              <a:t>TSAS7033</a:t>
            </a:r>
            <a:endParaRPr lang="fi-FI" sz="1200" b="1" dirty="0">
              <a:solidFill>
                <a:schemeClr val="bg1"/>
              </a:solidFill>
            </a:endParaRPr>
          </a:p>
          <a:p>
            <a:pPr algn="ctr"/>
            <a:endParaRPr lang="fi-FI" sz="115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i-FI" sz="115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7884368" y="6165304"/>
            <a:ext cx="1108303" cy="180989"/>
          </a:xfrm>
        </p:spPr>
        <p:txBody>
          <a:bodyPr/>
          <a:lstStyle/>
          <a:p>
            <a:fld id="{34034FB0-F16B-984E-9F7F-EBDE0736108B}" type="datetime1">
              <a:rPr lang="fi-FI" smtClean="0"/>
              <a:t>7.3.2021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03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Tällainen oli Isis-järjestön kammottava kalifaat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676" y="1267138"/>
            <a:ext cx="4573900" cy="268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144973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uora yhdysviiva 7"/>
          <p:cNvCxnSpPr/>
          <p:nvPr/>
        </p:nvCxnSpPr>
        <p:spPr>
          <a:xfrm>
            <a:off x="4427984" y="345569"/>
            <a:ext cx="0" cy="1573835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899592" y="477305"/>
            <a:ext cx="3096344" cy="1367519"/>
          </a:xfrm>
          <a:prstGeom prst="rect">
            <a:avLst/>
          </a:prstGeom>
          <a:solidFill>
            <a:srgbClr val="002957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bg1">
                    <a:lumMod val="95000"/>
                  </a:schemeClr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fi-FI" sz="4400" dirty="0">
                <a:latin typeface="Aleo" panose="020F0802020204030203" pitchFamily="34" charset="0"/>
              </a:rPr>
              <a:t>Agenda</a:t>
            </a:r>
            <a:endParaRPr lang="fi-FI" sz="2200" dirty="0">
              <a:solidFill>
                <a:srgbClr val="F1563F"/>
              </a:solidFill>
              <a:latin typeface="Aleo" panose="020F0802020204030203" pitchFamily="34" charset="0"/>
            </a:endParaRPr>
          </a:p>
        </p:txBody>
      </p:sp>
      <p:sp>
        <p:nvSpPr>
          <p:cNvPr id="10" name="TextBox 19"/>
          <p:cNvSpPr txBox="1"/>
          <p:nvPr/>
        </p:nvSpPr>
        <p:spPr>
          <a:xfrm>
            <a:off x="251520" y="2348880"/>
            <a:ext cx="4727122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Helvetica" panose="020B0604020202020204" pitchFamily="34" charset="0"/>
              <a:buChar char="→"/>
            </a:pPr>
            <a:r>
              <a:rPr lang="fi-FI" sz="1900" dirty="0" smtClean="0">
                <a:solidFill>
                  <a:schemeClr val="bg1"/>
                </a:solidFill>
              </a:rPr>
              <a:t>Tiedustelukysymys</a:t>
            </a:r>
          </a:p>
          <a:p>
            <a:pPr marL="285750" indent="-285750">
              <a:buFont typeface="Helvetica" panose="020B0604020202020204" pitchFamily="34" charset="0"/>
              <a:buChar char="→"/>
            </a:pPr>
            <a:r>
              <a:rPr lang="fi-FI" sz="1900" dirty="0" smtClean="0">
                <a:solidFill>
                  <a:schemeClr val="bg1"/>
                </a:solidFill>
              </a:rPr>
              <a:t>Taustatietoa</a:t>
            </a:r>
            <a:endParaRPr lang="fi-FI" sz="1900" dirty="0">
              <a:solidFill>
                <a:schemeClr val="bg1"/>
              </a:solidFill>
            </a:endParaRPr>
          </a:p>
          <a:p>
            <a:pPr marL="1028700" lvl="1">
              <a:buFont typeface="Helvetica" panose="020B0604020202020204" pitchFamily="34" charset="0"/>
              <a:buChar char="→"/>
            </a:pPr>
            <a:r>
              <a:rPr lang="fi-FI" dirty="0" err="1" smtClean="0">
                <a:solidFill>
                  <a:schemeClr val="bg1"/>
                </a:solidFill>
              </a:rPr>
              <a:t>Raqqa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</a:p>
          <a:p>
            <a:pPr marL="1028700" lvl="1">
              <a:buFont typeface="Helvetica" panose="020B0604020202020204" pitchFamily="34" charset="0"/>
              <a:buChar char="→"/>
            </a:pPr>
            <a:r>
              <a:rPr lang="fi-FI" dirty="0" smtClean="0">
                <a:solidFill>
                  <a:schemeClr val="bg1"/>
                </a:solidFill>
              </a:rPr>
              <a:t>ISIS </a:t>
            </a:r>
          </a:p>
          <a:p>
            <a:pPr marL="1028700" lvl="1">
              <a:buFont typeface="Helvetica" panose="020B0604020202020204" pitchFamily="34" charset="0"/>
              <a:buChar char="→"/>
            </a:pPr>
            <a:r>
              <a:rPr lang="fi-FI" dirty="0" smtClean="0">
                <a:solidFill>
                  <a:schemeClr val="bg1"/>
                </a:solidFill>
              </a:rPr>
              <a:t>Arvio toiminnasta</a:t>
            </a:r>
            <a:endParaRPr lang="fi-FI" dirty="0">
              <a:solidFill>
                <a:schemeClr val="bg1"/>
              </a:solidFill>
            </a:endParaRPr>
          </a:p>
          <a:p>
            <a:pPr marL="285750" indent="-285750">
              <a:buFont typeface="Helvetica" panose="020B0604020202020204" pitchFamily="34" charset="0"/>
              <a:buChar char="→"/>
            </a:pPr>
            <a:r>
              <a:rPr lang="fi-FI" sz="1900" dirty="0" smtClean="0">
                <a:solidFill>
                  <a:schemeClr val="bg1"/>
                </a:solidFill>
              </a:rPr>
              <a:t>Prosessikuvas</a:t>
            </a:r>
          </a:p>
          <a:p>
            <a:pPr marL="742950" lvl="1" indent="-285750">
              <a:buFont typeface="Helvetica" panose="020B0604020202020204" pitchFamily="34" charset="0"/>
              <a:buChar char="→"/>
            </a:pPr>
            <a:r>
              <a:rPr lang="fi-FI" sz="1900" dirty="0" smtClean="0">
                <a:solidFill>
                  <a:schemeClr val="bg1"/>
                </a:solidFill>
              </a:rPr>
              <a:t>RFI</a:t>
            </a:r>
          </a:p>
          <a:p>
            <a:pPr marL="742950" lvl="1" indent="-285750">
              <a:buFont typeface="Helvetica" panose="020B0604020202020204" pitchFamily="34" charset="0"/>
              <a:buChar char="→"/>
            </a:pPr>
            <a:r>
              <a:rPr lang="fi-FI" sz="1900" dirty="0" smtClean="0">
                <a:solidFill>
                  <a:schemeClr val="bg1"/>
                </a:solidFill>
              </a:rPr>
              <a:t>Tiedusteluprosessi</a:t>
            </a:r>
          </a:p>
          <a:p>
            <a:pPr marL="742950" lvl="1" indent="-285750">
              <a:buFont typeface="Helvetica" panose="020B0604020202020204" pitchFamily="34" charset="0"/>
              <a:buChar char="→"/>
            </a:pPr>
            <a:r>
              <a:rPr lang="fi-FI" sz="1900" dirty="0" smtClean="0">
                <a:solidFill>
                  <a:schemeClr val="bg1"/>
                </a:solidFill>
              </a:rPr>
              <a:t>Hypoteesit</a:t>
            </a:r>
          </a:p>
          <a:p>
            <a:pPr marL="742950" lvl="1" indent="-285750">
              <a:buFont typeface="Helvetica" panose="020B0604020202020204" pitchFamily="34" charset="0"/>
              <a:buChar char="→"/>
            </a:pPr>
            <a:r>
              <a:rPr lang="fi-FI" sz="1900" dirty="0" smtClean="0">
                <a:solidFill>
                  <a:schemeClr val="bg1"/>
                </a:solidFill>
              </a:rPr>
              <a:t>ACH</a:t>
            </a:r>
          </a:p>
          <a:p>
            <a:pPr marL="742950" lvl="1" indent="-285750">
              <a:buFont typeface="Helvetica" panose="020B0604020202020204" pitchFamily="34" charset="0"/>
              <a:buChar char="→"/>
            </a:pPr>
            <a:r>
              <a:rPr lang="fi-FI" sz="1900" dirty="0" smtClean="0">
                <a:solidFill>
                  <a:schemeClr val="bg1"/>
                </a:solidFill>
              </a:rPr>
              <a:t>Mahdolliset syyt epäonnistumiseen</a:t>
            </a:r>
          </a:p>
          <a:p>
            <a:endParaRPr lang="fi-FI" sz="1900" dirty="0">
              <a:solidFill>
                <a:schemeClr val="bg1"/>
              </a:solidFill>
            </a:endParaRPr>
          </a:p>
          <a:p>
            <a:endParaRPr lang="fi-FI" sz="2400" dirty="0">
              <a:solidFill>
                <a:schemeClr val="bg1">
                  <a:lumMod val="95000"/>
                </a:schemeClr>
              </a:solidFill>
              <a:latin typeface="Aleo" panose="020F0802020204030203" pitchFamily="34" charset="0"/>
            </a:endParaRPr>
          </a:p>
        </p:txBody>
      </p:sp>
      <p:sp>
        <p:nvSpPr>
          <p:cNvPr id="13" name="TextBox 27"/>
          <p:cNvSpPr txBox="1"/>
          <p:nvPr/>
        </p:nvSpPr>
        <p:spPr>
          <a:xfrm>
            <a:off x="8272334" y="1267138"/>
            <a:ext cx="826877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5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Iltalehti</a:t>
            </a:r>
          </a:p>
        </p:txBody>
      </p:sp>
    </p:spTree>
    <p:extLst>
      <p:ext uri="{BB962C8B-B14F-4D97-AF65-F5344CB8AC3E}">
        <p14:creationId xmlns:p14="http://schemas.microsoft.com/office/powerpoint/2010/main" val="404194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quest for inform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453" y="1866471"/>
            <a:ext cx="4559896" cy="257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144973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uora yhdysviiva 7"/>
          <p:cNvCxnSpPr/>
          <p:nvPr/>
        </p:nvCxnSpPr>
        <p:spPr>
          <a:xfrm>
            <a:off x="4427984" y="345569"/>
            <a:ext cx="0" cy="1573835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899592" y="477305"/>
            <a:ext cx="3096344" cy="1367519"/>
          </a:xfrm>
          <a:prstGeom prst="rect">
            <a:avLst/>
          </a:prstGeom>
          <a:solidFill>
            <a:srgbClr val="002957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bg1">
                    <a:lumMod val="95000"/>
                  </a:schemeClr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fi-FI" sz="4400" dirty="0" smtClean="0">
                <a:latin typeface="Aleo" panose="020F0802020204030203" pitchFamily="34" charset="0"/>
              </a:rPr>
              <a:t>Tiedustelu-kysymys</a:t>
            </a:r>
            <a:endParaRPr lang="fi-FI" sz="2200" dirty="0">
              <a:solidFill>
                <a:srgbClr val="F1563F"/>
              </a:solidFill>
              <a:latin typeface="Aleo" panose="020F0802020204030203" pitchFamily="34" charset="0"/>
            </a:endParaRPr>
          </a:p>
        </p:txBody>
      </p:sp>
      <p:sp>
        <p:nvSpPr>
          <p:cNvPr id="14" name="TextBox 27"/>
          <p:cNvSpPr txBox="1"/>
          <p:nvPr/>
        </p:nvSpPr>
        <p:spPr>
          <a:xfrm>
            <a:off x="755576" y="2497740"/>
            <a:ext cx="302388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NOUSEEKO ISIS TAKAISIN VALTAAN RAQQASSA VUOTEEN 2025 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MENNESSÄ?</a:t>
            </a:r>
            <a:endParaRPr lang="fi-FI" sz="115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19"/>
          <p:cNvSpPr txBox="1"/>
          <p:nvPr/>
        </p:nvSpPr>
        <p:spPr>
          <a:xfrm>
            <a:off x="323528" y="5160972"/>
            <a:ext cx="302388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Asiat jotka puoltavat tätä</a:t>
            </a:r>
          </a:p>
          <a:p>
            <a:endParaRPr lang="fi-FI" sz="115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TextBox 21"/>
          <p:cNvSpPr txBox="1"/>
          <p:nvPr/>
        </p:nvSpPr>
        <p:spPr>
          <a:xfrm>
            <a:off x="323528" y="5384110"/>
            <a:ext cx="302388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Asiat, jotka eivät puolla tätä</a:t>
            </a:r>
            <a:endParaRPr lang="fi-FI" sz="115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TextBox 19"/>
          <p:cNvSpPr txBox="1"/>
          <p:nvPr/>
        </p:nvSpPr>
        <p:spPr>
          <a:xfrm>
            <a:off x="7589406" y="4918204"/>
            <a:ext cx="15119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Lähde: </a:t>
            </a:r>
            <a:r>
              <a:rPr lang="fi-FI" sz="900" dirty="0" err="1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tenderspage.com</a:t>
            </a:r>
            <a:endParaRPr lang="fi-FI" sz="900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4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144973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uora yhdysviiva 7"/>
          <p:cNvCxnSpPr/>
          <p:nvPr/>
        </p:nvCxnSpPr>
        <p:spPr>
          <a:xfrm>
            <a:off x="4427984" y="345569"/>
            <a:ext cx="0" cy="1573835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83568" y="418355"/>
            <a:ext cx="2986896" cy="1819275"/>
          </a:xfrm>
          <a:prstGeom prst="rect">
            <a:avLst/>
          </a:prstGeom>
          <a:solidFill>
            <a:srgbClr val="002957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bg1">
                    <a:lumMod val="95000"/>
                  </a:schemeClr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fi-FI" sz="4400" dirty="0" err="1" smtClean="0">
                <a:latin typeface="Aleo" panose="020F0802020204030203" pitchFamily="34" charset="0"/>
              </a:rPr>
              <a:t>Raqqa</a:t>
            </a:r>
            <a:endParaRPr lang="fi-FI" sz="2200" dirty="0">
              <a:solidFill>
                <a:srgbClr val="F1563F"/>
              </a:solidFill>
              <a:latin typeface="Aleo" panose="020F0802020204030203" pitchFamily="34" charset="0"/>
            </a:endParaRPr>
          </a:p>
        </p:txBody>
      </p:sp>
      <p:sp>
        <p:nvSpPr>
          <p:cNvPr id="15" name="TextBox 25"/>
          <p:cNvSpPr txBox="1"/>
          <p:nvPr/>
        </p:nvSpPr>
        <p:spPr>
          <a:xfrm>
            <a:off x="683568" y="2767044"/>
            <a:ext cx="302388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Rakka on </a:t>
            </a:r>
            <a:r>
              <a:rPr lang="fi-FI" sz="1150" b="1" dirty="0" err="1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ar-Raqqan</a:t>
            </a: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maakunnan hallintokeskus Syyrian 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pohjoisosassa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Vuoden 2004 väestönlaskennan mukaan  220 488 asukasta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Ennen sisällissotaa 6. isoin kaupunki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Sisällissodan aikana </a:t>
            </a: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tuli tunnetuksi </a:t>
            </a:r>
            <a:r>
              <a:rPr lang="fi-FI" sz="1150" b="1" dirty="0" err="1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Isis-järjestön</a:t>
            </a: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epävirallisena pääkaupunkina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Asukkaista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Suuri osa sunnalaisia arabeja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Pieni osa kristittyjä(1%)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Ollut vuoden 2014 jälkeen useiden ilma-iskujen kohde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Kaupunkia jälleenrakennetaan</a:t>
            </a:r>
            <a:endParaRPr lang="fi-FI" sz="115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fi-FI" sz="1150" b="1" dirty="0" smtClean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fi-FI" sz="115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265" y="1289494"/>
            <a:ext cx="4597083" cy="350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27"/>
          <p:cNvSpPr txBox="1"/>
          <p:nvPr/>
        </p:nvSpPr>
        <p:spPr>
          <a:xfrm>
            <a:off x="4716016" y="5214392"/>
            <a:ext cx="457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Lähde: U.S. The Department of </a:t>
            </a:r>
            <a:r>
              <a:rPr lang="fi-FI" sz="900" dirty="0" err="1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Defense</a:t>
            </a:r>
            <a:r>
              <a:rPr lang="fi-FI" sz="9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i-FI" sz="9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 OPERATION </a:t>
            </a:r>
            <a:r>
              <a:rPr lang="fi-FI" sz="9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INHERENT </a:t>
            </a:r>
            <a:r>
              <a:rPr lang="fi-FI" sz="9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RESOLVE 2019  </a:t>
            </a:r>
            <a:endParaRPr lang="fi-FI" sz="8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Ellipsi 1"/>
          <p:cNvSpPr/>
          <p:nvPr/>
        </p:nvSpPr>
        <p:spPr>
          <a:xfrm>
            <a:off x="6372200" y="2204864"/>
            <a:ext cx="72008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54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144973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uora yhdysviiva 7"/>
          <p:cNvCxnSpPr/>
          <p:nvPr/>
        </p:nvCxnSpPr>
        <p:spPr>
          <a:xfrm>
            <a:off x="4427984" y="345569"/>
            <a:ext cx="0" cy="1573835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899592" y="460053"/>
            <a:ext cx="2986896" cy="1819275"/>
          </a:xfrm>
          <a:prstGeom prst="rect">
            <a:avLst/>
          </a:prstGeom>
          <a:solidFill>
            <a:srgbClr val="002957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bg1">
                    <a:lumMod val="95000"/>
                  </a:schemeClr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fi-FI" sz="4400" dirty="0" smtClean="0">
                <a:latin typeface="Aleo" panose="020F0802020204030203" pitchFamily="34" charset="0"/>
              </a:rPr>
              <a:t>ISIS/ISIL</a:t>
            </a:r>
          </a:p>
          <a:p>
            <a:r>
              <a:rPr lang="en-US" sz="2200" dirty="0">
                <a:solidFill>
                  <a:srgbClr val="F1563F"/>
                </a:solidFill>
                <a:latin typeface="Aleo" panose="020F0802020204030203" pitchFamily="34" charset="0"/>
              </a:rPr>
              <a:t>the Islamic State of Iraq and the Levant / </a:t>
            </a:r>
            <a:r>
              <a:rPr lang="en-US" sz="2200" dirty="0" err="1">
                <a:solidFill>
                  <a:srgbClr val="F1563F"/>
                </a:solidFill>
                <a:latin typeface="Aleo" panose="020F0802020204030203" pitchFamily="34" charset="0"/>
              </a:rPr>
              <a:t>Irakin</a:t>
            </a:r>
            <a:r>
              <a:rPr lang="en-US" sz="2200" dirty="0">
                <a:solidFill>
                  <a:srgbClr val="F1563F"/>
                </a:solidFill>
                <a:latin typeface="Aleo" panose="020F0802020204030203" pitchFamily="34" charset="0"/>
              </a:rPr>
              <a:t> </a:t>
            </a:r>
            <a:r>
              <a:rPr lang="en-US" sz="2200" dirty="0" err="1">
                <a:solidFill>
                  <a:srgbClr val="F1563F"/>
                </a:solidFill>
                <a:latin typeface="Aleo" panose="020F0802020204030203" pitchFamily="34" charset="0"/>
              </a:rPr>
              <a:t>ja</a:t>
            </a:r>
            <a:r>
              <a:rPr lang="en-US" sz="2200" dirty="0">
                <a:solidFill>
                  <a:srgbClr val="F1563F"/>
                </a:solidFill>
                <a:latin typeface="Aleo" panose="020F0802020204030203" pitchFamily="34" charset="0"/>
              </a:rPr>
              <a:t> </a:t>
            </a:r>
            <a:r>
              <a:rPr lang="en-US" sz="2200" dirty="0" err="1">
                <a:solidFill>
                  <a:srgbClr val="F1563F"/>
                </a:solidFill>
                <a:latin typeface="Aleo" panose="020F0802020204030203" pitchFamily="34" charset="0"/>
              </a:rPr>
              <a:t>Levantin</a:t>
            </a:r>
            <a:r>
              <a:rPr lang="en-US" sz="2200" dirty="0">
                <a:solidFill>
                  <a:srgbClr val="F1563F"/>
                </a:solidFill>
                <a:latin typeface="Aleo" panose="020F0802020204030203" pitchFamily="34" charset="0"/>
              </a:rPr>
              <a:t> </a:t>
            </a:r>
            <a:r>
              <a:rPr lang="en-US" sz="2200" dirty="0" err="1">
                <a:solidFill>
                  <a:srgbClr val="F1563F"/>
                </a:solidFill>
                <a:latin typeface="Aleo" panose="020F0802020204030203" pitchFamily="34" charset="0"/>
              </a:rPr>
              <a:t>islamilainen</a:t>
            </a:r>
            <a:r>
              <a:rPr lang="en-US" sz="2200" dirty="0">
                <a:solidFill>
                  <a:srgbClr val="F1563F"/>
                </a:solidFill>
                <a:latin typeface="Aleo" panose="020F0802020204030203" pitchFamily="34" charset="0"/>
              </a:rPr>
              <a:t> </a:t>
            </a:r>
            <a:r>
              <a:rPr lang="en-US" sz="2200" dirty="0" err="1" smtClean="0">
                <a:solidFill>
                  <a:srgbClr val="F1563F"/>
                </a:solidFill>
                <a:latin typeface="Aleo" panose="020F0802020204030203" pitchFamily="34" charset="0"/>
              </a:rPr>
              <a:t>valtio</a:t>
            </a:r>
            <a:endParaRPr lang="fi-FI" sz="2200" dirty="0">
              <a:solidFill>
                <a:srgbClr val="F1563F"/>
              </a:solidFill>
              <a:latin typeface="Aleo" panose="020F0802020204030203" pitchFamily="34" charset="0"/>
            </a:endParaRPr>
          </a:p>
        </p:txBody>
      </p:sp>
      <p:sp>
        <p:nvSpPr>
          <p:cNvPr id="15" name="TextBox 25"/>
          <p:cNvSpPr txBox="1"/>
          <p:nvPr/>
        </p:nvSpPr>
        <p:spPr>
          <a:xfrm>
            <a:off x="899316" y="2901696"/>
            <a:ext cx="3023886" cy="3100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Mikä on ISIS</a:t>
            </a:r>
            <a:endParaRPr lang="fi-FI" sz="115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Perustettu 2003 Irakissa maan ajauduttua sekasortoon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viittaa radikaaliin aseelliseen </a:t>
            </a:r>
            <a:r>
              <a:rPr lang="fi-FI" sz="1150" b="1" dirty="0" err="1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jihadistiryhmään</a:t>
            </a: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joka itse on ilmoittanut perustaneensa ääri-islamilaisen, </a:t>
            </a:r>
            <a:r>
              <a:rPr lang="fi-FI" sz="1150" b="1" dirty="0" err="1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sharia-lakia</a:t>
            </a: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noudattavan </a:t>
            </a:r>
            <a:r>
              <a:rPr lang="fi-FI" sz="1150" b="1" dirty="0" err="1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kalifaatin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Rahoitus  vallattujen alueiden öljyn </a:t>
            </a:r>
            <a:r>
              <a:rPr lang="fi-FI" sz="1150" b="1" dirty="0" err="1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myynnilllä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lunnailla sekä kiristämällä paikallisia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Nykyiseksi </a:t>
            </a: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johtajaksi epäilty  Abu Ibrahim </a:t>
            </a:r>
            <a:r>
              <a:rPr lang="fi-FI" sz="1150" b="1" dirty="0" err="1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al-Hashimi</a:t>
            </a:r>
            <a:r>
              <a:rPr lang="fi-FI" sz="115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i-FI" sz="1150" b="1" dirty="0" err="1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al-Qurash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nimellä kulkevaa henkilöä</a:t>
            </a:r>
          </a:p>
          <a:p>
            <a:pPr marL="171450" indent="-171450">
              <a:buFont typeface="Arial" pitchFamily="34" charset="0"/>
              <a:buChar char="•"/>
            </a:pPr>
            <a:endParaRPr lang="fi-FI" sz="1150" b="1" dirty="0" smtClean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fi-FI" sz="1150" b="1" dirty="0" smtClean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fi-FI" sz="1150" b="1" dirty="0" smtClean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931003"/>
            <a:ext cx="4370502" cy="326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26"/>
          <p:cNvSpPr txBox="1"/>
          <p:nvPr/>
        </p:nvSpPr>
        <p:spPr>
          <a:xfrm>
            <a:off x="6829259" y="3906292"/>
            <a:ext cx="20662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b="1" dirty="0" err="1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ISIS:n</a:t>
            </a:r>
            <a:r>
              <a:rPr lang="fi-FI" sz="80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lippu. lähde: </a:t>
            </a:r>
            <a:r>
              <a:rPr lang="fi-FI" sz="800" b="1" dirty="0" err="1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en.wikipedia.org</a:t>
            </a:r>
            <a:r>
              <a:rPr lang="fi-FI" sz="80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fi-FI" sz="80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4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144973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uora yhdysviiva 7"/>
          <p:cNvCxnSpPr/>
          <p:nvPr/>
        </p:nvCxnSpPr>
        <p:spPr>
          <a:xfrm>
            <a:off x="4427984" y="345569"/>
            <a:ext cx="0" cy="1573835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899592" y="460053"/>
            <a:ext cx="2986896" cy="1819275"/>
          </a:xfrm>
          <a:prstGeom prst="rect">
            <a:avLst/>
          </a:prstGeom>
          <a:solidFill>
            <a:srgbClr val="002957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bg1">
                    <a:lumMod val="95000"/>
                  </a:schemeClr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fi-FI" sz="4400" dirty="0" smtClean="0">
                <a:latin typeface="Aleo" panose="020F0802020204030203" pitchFamily="34" charset="0"/>
              </a:rPr>
              <a:t>ISIS</a:t>
            </a:r>
          </a:p>
        </p:txBody>
      </p:sp>
      <p:sp>
        <p:nvSpPr>
          <p:cNvPr id="15" name="TextBox 25"/>
          <p:cNvSpPr txBox="1"/>
          <p:nvPr/>
        </p:nvSpPr>
        <p:spPr>
          <a:xfrm>
            <a:off x="899316" y="2901696"/>
            <a:ext cx="30238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Arvio toiminnasta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Menetti isoimman vallan vuonna 2017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Aktivoitunut uudelleen niin </a:t>
            </a:r>
            <a:r>
              <a:rPr lang="fi-FI" sz="1150" b="1" dirty="0" err="1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irakin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fi-FI" sz="1150" b="1" dirty="0" err="1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iranin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kuin </a:t>
            </a:r>
            <a:r>
              <a:rPr lang="fi-FI" sz="1150" b="1" dirty="0" err="1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syyrian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alueella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Jäljellä n. 100 miljoonan dollarin kassa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Johtajuus epävarma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USA:n vetäytyminen Syyriasta voi lisätä </a:t>
            </a:r>
            <a:r>
              <a:rPr lang="fi-FI" sz="1150" b="1" dirty="0" err="1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ISIS:n</a:t>
            </a:r>
            <a:r>
              <a:rPr lang="fi-FI" sz="1150" b="1" dirty="0" smtClean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toimintaa</a:t>
            </a:r>
            <a:endParaRPr lang="fi-FI" sz="1150" b="1" dirty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fi-FI" sz="1150" b="1" dirty="0" smtClean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fi-FI" sz="1150" b="1" dirty="0" smtClean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fi-FI" sz="1150" b="1" dirty="0" smtClean="0">
              <a:solidFill>
                <a:schemeClr val="bg1">
                  <a:lumMod val="9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26"/>
          <p:cNvSpPr txBox="1"/>
          <p:nvPr/>
        </p:nvSpPr>
        <p:spPr>
          <a:xfrm>
            <a:off x="7930804" y="3690848"/>
            <a:ext cx="1080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b="1" dirty="0">
                <a:solidFill>
                  <a:schemeClr val="bg1">
                    <a:lumMod val="9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AFP / LEHTIKUVA</a:t>
            </a:r>
          </a:p>
        </p:txBody>
      </p:sp>
      <p:pic>
        <p:nvPicPr>
          <p:cNvPr id="6146" name="Picture 2" descr="https://i.media.fi/incoming/6686351.jpg/alternates/FREE_720/668635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184" y="1159095"/>
            <a:ext cx="4578112" cy="246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1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144973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uora yhdysviiva 7"/>
          <p:cNvCxnSpPr/>
          <p:nvPr/>
        </p:nvCxnSpPr>
        <p:spPr>
          <a:xfrm>
            <a:off x="4427984" y="345569"/>
            <a:ext cx="0" cy="1573835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83568" y="418355"/>
            <a:ext cx="2986896" cy="1819275"/>
          </a:xfrm>
          <a:prstGeom prst="rect">
            <a:avLst/>
          </a:prstGeom>
          <a:solidFill>
            <a:srgbClr val="002957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bg1">
                    <a:lumMod val="95000"/>
                  </a:schemeClr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fi-FI" sz="4400" dirty="0" smtClean="0">
                <a:latin typeface="Aleo" panose="020F0802020204030203" pitchFamily="34" charset="0"/>
              </a:rPr>
              <a:t>Tiedusteluprosessi</a:t>
            </a:r>
            <a:endParaRPr lang="fi-FI" sz="4400" dirty="0">
              <a:latin typeface="Aleo" panose="020F0802020204030203" pitchFamily="34" charset="0"/>
            </a:endParaRPr>
          </a:p>
        </p:txBody>
      </p:sp>
      <p:sp>
        <p:nvSpPr>
          <p:cNvPr id="9" name="TextBox 25"/>
          <p:cNvSpPr txBox="1"/>
          <p:nvPr/>
        </p:nvSpPr>
        <p:spPr>
          <a:xfrm>
            <a:off x="683568" y="2564904"/>
            <a:ext cx="359146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bg1"/>
                </a:solidFill>
              </a:rPr>
              <a:t>Avoimien lähteiden perusteella saatu tieto analysoitu </a:t>
            </a:r>
            <a:r>
              <a:rPr lang="fi-FI" sz="1600" dirty="0" err="1" smtClean="0">
                <a:solidFill>
                  <a:schemeClr val="bg1"/>
                </a:solidFill>
              </a:rPr>
              <a:t>ACH-menetelmällä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endParaRPr lang="fi-FI" sz="16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smtClean="0">
                <a:solidFill>
                  <a:schemeClr val="bg1"/>
                </a:solidFill>
              </a:rPr>
              <a:t>Hypoteesit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1: ISIS nousee uudelleen valtaan </a:t>
            </a:r>
            <a:r>
              <a:rPr lang="fi-FI" sz="1200" dirty="0" err="1">
                <a:solidFill>
                  <a:schemeClr val="bg1"/>
                </a:solidFill>
              </a:rPr>
              <a:t>Raqqassa</a:t>
            </a:r>
            <a:r>
              <a:rPr lang="fi-FI" sz="1200" dirty="0">
                <a:solidFill>
                  <a:schemeClr val="bg1"/>
                </a:solidFill>
              </a:rPr>
              <a:t> vuoteen 2025 mennessä.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2: ISIS ei nouse valtaan </a:t>
            </a:r>
            <a:r>
              <a:rPr lang="fi-FI" sz="1200" dirty="0" err="1">
                <a:solidFill>
                  <a:schemeClr val="bg1"/>
                </a:solidFill>
              </a:rPr>
              <a:t>Raqqassa</a:t>
            </a:r>
            <a:r>
              <a:rPr lang="fi-FI" sz="1200" dirty="0">
                <a:solidFill>
                  <a:schemeClr val="bg1"/>
                </a:solidFill>
              </a:rPr>
              <a:t> vuoteen 2025 mennessä.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3: ISIS saa haltuunsa Kirkukin tai </a:t>
            </a:r>
            <a:r>
              <a:rPr lang="fi-FI" sz="1200" dirty="0" err="1" smtClean="0">
                <a:solidFill>
                  <a:schemeClr val="bg1"/>
                </a:solidFill>
              </a:rPr>
              <a:t>Diyalan</a:t>
            </a:r>
            <a:endParaRPr lang="fi-FI" sz="120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bg1"/>
              </a:solidFill>
            </a:endParaRPr>
          </a:p>
        </p:txBody>
      </p:sp>
      <p:pic>
        <p:nvPicPr>
          <p:cNvPr id="7172" name="Picture 4" descr="https://lh4.googleusercontent.com/KrX4bIAwAVN5el0S0YhUF2NIO_VNJNxbywoI_Meh82IpZgI6W3SlWtny5Ryp7VN867X9WeVd5kPutuXR4HTqOfmteePyYuQPtIHsLS1n4WJriytr-rd-IsYudoNzs-fm3wJWn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836711"/>
            <a:ext cx="4536579" cy="455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16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144973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uora yhdysviiva 7"/>
          <p:cNvCxnSpPr/>
          <p:nvPr/>
        </p:nvCxnSpPr>
        <p:spPr>
          <a:xfrm>
            <a:off x="4427984" y="345569"/>
            <a:ext cx="0" cy="1573835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83568" y="418355"/>
            <a:ext cx="3384376" cy="1819275"/>
          </a:xfrm>
          <a:prstGeom prst="rect">
            <a:avLst/>
          </a:prstGeom>
          <a:solidFill>
            <a:srgbClr val="002957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bg1">
                    <a:lumMod val="95000"/>
                  </a:schemeClr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fi-FI" sz="3200" dirty="0" smtClean="0">
                <a:latin typeface="Aleo" panose="020F0802020204030203" pitchFamily="34" charset="0"/>
              </a:rPr>
              <a:t>Johtopäätelmät</a:t>
            </a:r>
            <a:endParaRPr lang="fi-FI" sz="3200" dirty="0">
              <a:latin typeface="Aleo" panose="020F0802020204030203" pitchFamily="34" charset="0"/>
            </a:endParaRPr>
          </a:p>
        </p:txBody>
      </p:sp>
      <p:sp>
        <p:nvSpPr>
          <p:cNvPr id="9" name="TextBox 25"/>
          <p:cNvSpPr txBox="1"/>
          <p:nvPr/>
        </p:nvSpPr>
        <p:spPr>
          <a:xfrm>
            <a:off x="683568" y="2564904"/>
            <a:ext cx="359146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solidFill>
                  <a:schemeClr val="bg1"/>
                </a:solidFill>
              </a:rPr>
              <a:t>Analyysimme </a:t>
            </a:r>
            <a:r>
              <a:rPr lang="fi-FI" sz="1400" dirty="0">
                <a:solidFill>
                  <a:schemeClr val="bg1"/>
                </a:solidFill>
              </a:rPr>
              <a:t>mukaan on todennäköisintä, ettei </a:t>
            </a:r>
            <a:r>
              <a:rPr lang="fi-FI" sz="1400" dirty="0" err="1">
                <a:solidFill>
                  <a:schemeClr val="bg1"/>
                </a:solidFill>
              </a:rPr>
              <a:t>Raqqan</a:t>
            </a:r>
            <a:r>
              <a:rPr lang="fi-FI" sz="1400" dirty="0">
                <a:solidFill>
                  <a:schemeClr val="bg1"/>
                </a:solidFill>
              </a:rPr>
              <a:t> kaupunki joudu </a:t>
            </a:r>
            <a:r>
              <a:rPr lang="fi-FI" sz="1400" dirty="0" err="1">
                <a:solidFill>
                  <a:schemeClr val="bg1"/>
                </a:solidFill>
              </a:rPr>
              <a:t>ISIS:n</a:t>
            </a:r>
            <a:r>
              <a:rPr lang="fi-FI" sz="1400" dirty="0">
                <a:solidFill>
                  <a:schemeClr val="bg1"/>
                </a:solidFill>
              </a:rPr>
              <a:t> haltuun vuoteen 2025 mennessä.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100" dirty="0" smtClean="0">
                <a:solidFill>
                  <a:schemeClr val="bg1"/>
                </a:solidFill>
              </a:rPr>
              <a:t>Ei virallista johtajaa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100" dirty="0" smtClean="0">
                <a:solidFill>
                  <a:schemeClr val="bg1"/>
                </a:solidFill>
              </a:rPr>
              <a:t>Ulkomaisten liittouma </a:t>
            </a:r>
            <a:r>
              <a:rPr lang="fi-FI" sz="1100" dirty="0" err="1" smtClean="0">
                <a:solidFill>
                  <a:schemeClr val="bg1"/>
                </a:solidFill>
              </a:rPr>
              <a:t>ISIStä</a:t>
            </a:r>
            <a:r>
              <a:rPr lang="fi-FI" sz="1100" dirty="0" smtClean="0">
                <a:solidFill>
                  <a:schemeClr val="bg1"/>
                </a:solidFill>
              </a:rPr>
              <a:t> vastaan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100" dirty="0" smtClean="0">
                <a:solidFill>
                  <a:schemeClr val="bg1"/>
                </a:solidFill>
              </a:rPr>
              <a:t>Teoriassa talouden kyky on kunnossa, mutta kokonaisuus on tätä vastan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100" dirty="0" smtClean="0">
                <a:solidFill>
                  <a:schemeClr val="bg1"/>
                </a:solidFill>
              </a:rPr>
              <a:t>Ei kykyä konventionaaliselle sodankäynnille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100" dirty="0" smtClean="0">
                <a:solidFill>
                  <a:schemeClr val="bg1"/>
                </a:solidFill>
              </a:rPr>
              <a:t>Arvion mukaan edellyttäisi mullistavaa hyökkäystä isoimpia tekijöitä vastaan, että </a:t>
            </a:r>
            <a:r>
              <a:rPr lang="fi-FI" sz="1100" dirty="0" err="1" smtClean="0">
                <a:solidFill>
                  <a:schemeClr val="bg1"/>
                </a:solidFill>
              </a:rPr>
              <a:t>isis</a:t>
            </a:r>
            <a:r>
              <a:rPr lang="fi-FI" sz="1100" dirty="0" smtClean="0">
                <a:solidFill>
                  <a:schemeClr val="bg1"/>
                </a:solidFill>
              </a:rPr>
              <a:t> voisi nousta uudelleen valtaan.</a:t>
            </a:r>
            <a:endParaRPr lang="fi-FI" sz="105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80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801" y="188640"/>
            <a:ext cx="1656398" cy="121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0" y="2060848"/>
            <a:ext cx="9144000" cy="1668960"/>
          </a:xfrm>
          <a:prstGeom prst="rect">
            <a:avLst/>
          </a:prstGeom>
          <a:solidFill>
            <a:srgbClr val="002957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bg1">
                    <a:lumMod val="95000"/>
                  </a:schemeClr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pPr algn="ctr"/>
            <a:r>
              <a:rPr lang="fi-FI" sz="4400" dirty="0" smtClean="0">
                <a:latin typeface="Aleo" panose="020F0802020204030203" pitchFamily="34" charset="0"/>
              </a:rPr>
              <a:t>Kiitos</a:t>
            </a:r>
            <a:endParaRPr lang="fi-FI" sz="4400" dirty="0">
              <a:latin typeface="Aleo" panose="020F08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44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317</Words>
  <Application>Microsoft Office PowerPoint</Application>
  <PresentationFormat>Näytössä katseltava diaesitys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Office-teema</vt:lpstr>
      <vt:lpstr>NOUSEEKO ISIS TAKAISIN VALTAAN RAQQASSA VUOTEEN 2025 MENNESSÄ?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Saksan tiedustelun epäonnistuminen Normandian maihinnousussa</dc:title>
  <dc:creator>Toni Järviö</dc:creator>
  <cp:lastModifiedBy>Toni Järviö</cp:lastModifiedBy>
  <cp:revision>23</cp:revision>
  <dcterms:created xsi:type="dcterms:W3CDTF">2020-12-01T04:09:11Z</dcterms:created>
  <dcterms:modified xsi:type="dcterms:W3CDTF">2021-03-07T19:58:13Z</dcterms:modified>
</cp:coreProperties>
</file>